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FFFFF6C_FEE89AD6.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7FFFFF69_BFF4AD8F.xml" ContentType="application/vnd.ms-powerpoint.comments+xml"/>
  <Override PartName="/ppt/notesSlides/notesSlide14.xml" ContentType="application/vnd.openxmlformats-officedocument.presentationml.notesSlide+xml"/>
  <Override PartName="/ppt/comments/modernComment_7FFFFF6E_84F70032.xml" ContentType="application/vnd.ms-powerpoint.comments+xml"/>
  <Override PartName="/ppt/comments/modernComment_7FFFFF71_45968DE6.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4"/>
  </p:sldMasterIdLst>
  <p:notesMasterIdLst>
    <p:notesMasterId r:id="rId23"/>
  </p:notesMasterIdLst>
  <p:sldIdLst>
    <p:sldId id="2147483503" r:id="rId5"/>
    <p:sldId id="2147483461" r:id="rId6"/>
    <p:sldId id="2147483507" r:id="rId7"/>
    <p:sldId id="2147483479" r:id="rId8"/>
    <p:sldId id="2147483478" r:id="rId9"/>
    <p:sldId id="2147483493" r:id="rId10"/>
    <p:sldId id="2147483494" r:id="rId11"/>
    <p:sldId id="2147483495" r:id="rId12"/>
    <p:sldId id="2147483496" r:id="rId13"/>
    <p:sldId id="2147483481" r:id="rId14"/>
    <p:sldId id="2147483506" r:id="rId15"/>
    <p:sldId id="2147483500" r:id="rId16"/>
    <p:sldId id="2147483483" r:id="rId17"/>
    <p:sldId id="2147483484" r:id="rId18"/>
    <p:sldId id="2147483497" r:id="rId19"/>
    <p:sldId id="2147483502" r:id="rId20"/>
    <p:sldId id="2147483505" r:id="rId21"/>
    <p:sldId id="21474834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5B510-C94F-4500-8988-E7932DC9FE22}">
          <p14:sldIdLst>
            <p14:sldId id="2147483503"/>
            <p14:sldId id="2147483461"/>
            <p14:sldId id="2147483507"/>
            <p14:sldId id="2147483479"/>
          </p14:sldIdLst>
        </p14:section>
        <p14:section name="Phase 1" id="{7D3030B3-D4BE-4309-95A8-BF5A11AC44F2}">
          <p14:sldIdLst>
            <p14:sldId id="2147483478"/>
            <p14:sldId id="2147483493"/>
            <p14:sldId id="2147483494"/>
            <p14:sldId id="2147483495"/>
            <p14:sldId id="2147483496"/>
          </p14:sldIdLst>
        </p14:section>
        <p14:section name="Phase 2" id="{8274E60B-402D-4120-AF9F-857E163D7DC3}">
          <p14:sldIdLst>
            <p14:sldId id="2147483481"/>
            <p14:sldId id="2147483506"/>
            <p14:sldId id="2147483500"/>
          </p14:sldIdLst>
        </p14:section>
        <p14:section name="Phase 3" id="{126301A7-7873-4D91-AA1B-AE9BBAE94F96}">
          <p14:sldIdLst>
            <p14:sldId id="2147483483"/>
            <p14:sldId id="2147483484"/>
            <p14:sldId id="2147483497"/>
            <p14:sldId id="2147483502"/>
          </p14:sldIdLst>
        </p14:section>
        <p14:section name="Closing" id="{BC9EA95D-326B-4E35-BD35-ACD043D46C74}">
          <p14:sldIdLst>
            <p14:sldId id="2147483505"/>
            <p14:sldId id="214748347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B05A36-7AFB-DB8D-4434-19306ED50EFD}" name="Sophie Ke" initials="SK" userId="S::sophieke@microsoft.com::e539e9bb-1b72-4997-9908-c2f63daa4d85" providerId="AD"/>
  <p188:author id="{70A9277A-C8D3-4478-9794-BC412FEF821B}" name="Safeena Begum Lepakshi" initials="SL" userId="S::safeenab@microsoft.com::44e4f0de-d6e7-461b-ab64-689bc756e204" providerId="AD"/>
  <p188:author id="{24E9ED8D-94C9-4280-D09B-552400C28444}" name="Emily Blundo" initials="EB" userId="S::emilyblundo@microsoft.com::bbefd358-9e8f-42c3-b8cb-b36613783a39" providerId="AD"/>
  <p188:author id="{7D805ED0-CC34-EC50-B643-A4209F281986}" name="Erica Toelle" initials="ET" userId="S::ericatoelle@microsoft.com::3a962892-ca66-497b-aac9-a2052a480eb5" providerId="AD"/>
  <p188:author id="{03067BE9-E0BC-4E95-1734-68DB85D76808}" name="Sophie Ke" initials="SKe" userId="Sophie Ke" providerId="None"/>
  <p188:author id="{84332BF3-5996-C9EF-7A4F-AA600683841A}" name="Andrew Son" initials="AS" userId="S::andrewson@microsoft.com::7be6fa21-6ec2-48ab-b923-d29d089f906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145F66-23E7-4DD0-8CA6-E979D1DAB859}" v="1" dt="2025-11-10T22:30:29.2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0"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phie Ke" userId="S::sophieke@microsoft.com::e539e9bb-1b72-4997-9908-c2f63daa4d85" providerId="AD" clId="Web-{07889D16-F944-1A44-0C75-CEA051AF6D72}"/>
    <pc:docChg chg="mod">
      <pc:chgData name="Sophie Ke" userId="S::sophieke@microsoft.com::e539e9bb-1b72-4997-9908-c2f63daa4d85" providerId="AD" clId="Web-{07889D16-F944-1A44-0C75-CEA051AF6D72}" dt="2025-10-27T18:03:58.780" v="0"/>
      <pc:docMkLst>
        <pc:docMk/>
      </pc:docMkLst>
    </pc:docChg>
  </pc:docChgLst>
  <pc:docChgLst>
    <pc:chgData name="Emily Blundo" userId="S::emilyblundo@microsoft.com::bbefd358-9e8f-42c3-b8cb-b36613783a39" providerId="AD" clId="Web-{B702B277-BAC2-D4AD-A022-EFD12C1E50A6}"/>
    <pc:docChg chg="modSld">
      <pc:chgData name="Emily Blundo" userId="S::emilyblundo@microsoft.com::bbefd358-9e8f-42c3-b8cb-b36613783a39" providerId="AD" clId="Web-{B702B277-BAC2-D4AD-A022-EFD12C1E50A6}" dt="2025-10-27T17:52:34.391" v="3" actId="20577"/>
      <pc:docMkLst>
        <pc:docMk/>
      </pc:docMkLst>
      <pc:sldChg chg="modSp">
        <pc:chgData name="Emily Blundo" userId="S::emilyblundo@microsoft.com::bbefd358-9e8f-42c3-b8cb-b36613783a39" providerId="AD" clId="Web-{B702B277-BAC2-D4AD-A022-EFD12C1E50A6}" dt="2025-10-27T17:52:34.391" v="3" actId="20577"/>
        <pc:sldMkLst>
          <pc:docMk/>
          <pc:sldMk cId="2434196287" sldId="2147483461"/>
        </pc:sldMkLst>
        <pc:spChg chg="mod">
          <ac:chgData name="Emily Blundo" userId="S::emilyblundo@microsoft.com::bbefd358-9e8f-42c3-b8cb-b36613783a39" providerId="AD" clId="Web-{B702B277-BAC2-D4AD-A022-EFD12C1E50A6}" dt="2025-10-27T17:52:34.391" v="3" actId="20577"/>
          <ac:spMkLst>
            <pc:docMk/>
            <pc:sldMk cId="2434196287" sldId="2147483461"/>
            <ac:spMk id="35" creationId="{7016CBCC-98AF-B624-3A33-013064EF8076}"/>
          </ac:spMkLst>
        </pc:spChg>
      </pc:sldChg>
    </pc:docChg>
  </pc:docChgLst>
  <pc:docChgLst>
    <pc:chgData name="Emily Blundo" userId="bbefd358-9e8f-42c3-b8cb-b36613783a39" providerId="ADAL" clId="{CBAC156C-1101-42BF-8181-FA6F65118E77}"/>
    <pc:docChg chg="modSld">
      <pc:chgData name="Emily Blundo" userId="bbefd358-9e8f-42c3-b8cb-b36613783a39" providerId="ADAL" clId="{CBAC156C-1101-42BF-8181-FA6F65118E77}" dt="2025-10-15T12:56:33.637" v="30" actId="20577"/>
      <pc:docMkLst>
        <pc:docMk/>
      </pc:docMkLst>
      <pc:sldChg chg="modSp mod">
        <pc:chgData name="Emily Blundo" userId="bbefd358-9e8f-42c3-b8cb-b36613783a39" providerId="ADAL" clId="{CBAC156C-1101-42BF-8181-FA6F65118E77}" dt="2025-10-15T12:54:09.129" v="11" actId="20577"/>
        <pc:sldMkLst>
          <pc:docMk/>
          <pc:sldMk cId="1268350275" sldId="2147483479"/>
        </pc:sldMkLst>
        <pc:spChg chg="mod">
          <ac:chgData name="Emily Blundo" userId="bbefd358-9e8f-42c3-b8cb-b36613783a39" providerId="ADAL" clId="{CBAC156C-1101-42BF-8181-FA6F65118E77}" dt="2025-10-15T12:53:50.525" v="2" actId="20577"/>
          <ac:spMkLst>
            <pc:docMk/>
            <pc:sldMk cId="1268350275" sldId="2147483479"/>
            <ac:spMk id="88" creationId="{05FCF3C9-891D-A33F-C658-40C729B06331}"/>
          </ac:spMkLst>
        </pc:spChg>
        <pc:spChg chg="mod">
          <ac:chgData name="Emily Blundo" userId="bbefd358-9e8f-42c3-b8cb-b36613783a39" providerId="ADAL" clId="{CBAC156C-1101-42BF-8181-FA6F65118E77}" dt="2025-10-15T12:54:09.129" v="11" actId="20577"/>
          <ac:spMkLst>
            <pc:docMk/>
            <pc:sldMk cId="1268350275" sldId="2147483479"/>
            <ac:spMk id="93" creationId="{FAC45EF0-AB28-B040-0612-AD6372C2A1F1}"/>
          </ac:spMkLst>
        </pc:spChg>
      </pc:sldChg>
      <pc:sldChg chg="modSp mod">
        <pc:chgData name="Emily Blundo" userId="bbefd358-9e8f-42c3-b8cb-b36613783a39" providerId="ADAL" clId="{CBAC156C-1101-42BF-8181-FA6F65118E77}" dt="2025-10-15T12:56:33.637" v="30" actId="20577"/>
        <pc:sldMkLst>
          <pc:docMk/>
          <pc:sldMk cId="1167494630" sldId="2147483505"/>
        </pc:sldMkLst>
        <pc:spChg chg="mod">
          <ac:chgData name="Emily Blundo" userId="bbefd358-9e8f-42c3-b8cb-b36613783a39" providerId="ADAL" clId="{CBAC156C-1101-42BF-8181-FA6F65118E77}" dt="2025-10-15T12:56:33.637" v="30" actId="20577"/>
          <ac:spMkLst>
            <pc:docMk/>
            <pc:sldMk cId="1167494630" sldId="2147483505"/>
            <ac:spMk id="2" creationId="{40793CDC-A7F6-4B4A-E797-860B30BF1B26}"/>
          </ac:spMkLst>
        </pc:spChg>
      </pc:sldChg>
    </pc:docChg>
  </pc:docChgLst>
  <pc:docChgLst>
    <pc:chgData name="Andrew Son" userId="7be6fa21-6ec2-48ab-b923-d29d089f9064" providerId="ADAL" clId="{66ED6F97-EF00-435E-8C55-5AD3F2460E42}"/>
    <pc:docChg chg="undo custSel addSld delSld modSld sldOrd delSection modSection">
      <pc:chgData name="Andrew Son" userId="7be6fa21-6ec2-48ab-b923-d29d089f9064" providerId="ADAL" clId="{66ED6F97-EF00-435E-8C55-5AD3F2460E42}" dt="2025-11-10T22:39:46.998" v="280" actId="20577"/>
      <pc:docMkLst>
        <pc:docMk/>
      </pc:docMkLst>
      <pc:sldChg chg="modSp mod">
        <pc:chgData name="Andrew Son" userId="7be6fa21-6ec2-48ab-b923-d29d089f9064" providerId="ADAL" clId="{66ED6F97-EF00-435E-8C55-5AD3F2460E42}" dt="2025-10-27T17:49:51.512" v="140" actId="20577"/>
        <pc:sldMkLst>
          <pc:docMk/>
          <pc:sldMk cId="2434196287" sldId="2147483461"/>
        </pc:sldMkLst>
        <pc:spChg chg="mod">
          <ac:chgData name="Andrew Son" userId="7be6fa21-6ec2-48ab-b923-d29d089f9064" providerId="ADAL" clId="{66ED6F97-EF00-435E-8C55-5AD3F2460E42}" dt="2025-10-23T18:39:46.696" v="86" actId="20577"/>
          <ac:spMkLst>
            <pc:docMk/>
            <pc:sldMk cId="2434196287" sldId="2147483461"/>
            <ac:spMk id="15" creationId="{9A26213D-A8E0-C752-5E82-BD877E59751A}"/>
          </ac:spMkLst>
        </pc:spChg>
        <pc:spChg chg="mod">
          <ac:chgData name="Andrew Son" userId="7be6fa21-6ec2-48ab-b923-d29d089f9064" providerId="ADAL" clId="{66ED6F97-EF00-435E-8C55-5AD3F2460E42}" dt="2025-10-23T18:45:35.237" v="93" actId="207"/>
          <ac:spMkLst>
            <pc:docMk/>
            <pc:sldMk cId="2434196287" sldId="2147483461"/>
            <ac:spMk id="27" creationId="{0FB5C2B8-41AD-47B5-20F4-0894EB603032}"/>
          </ac:spMkLst>
        </pc:spChg>
        <pc:spChg chg="mod">
          <ac:chgData name="Andrew Son" userId="7be6fa21-6ec2-48ab-b923-d29d089f9064" providerId="ADAL" clId="{66ED6F97-EF00-435E-8C55-5AD3F2460E42}" dt="2025-10-27T17:49:51.512" v="140" actId="20577"/>
          <ac:spMkLst>
            <pc:docMk/>
            <pc:sldMk cId="2434196287" sldId="2147483461"/>
            <ac:spMk id="35" creationId="{7016CBCC-98AF-B624-3A33-013064EF8076}"/>
          </ac:spMkLst>
        </pc:spChg>
      </pc:sldChg>
      <pc:sldChg chg="addSp delSp modSp mod">
        <pc:chgData name="Andrew Son" userId="7be6fa21-6ec2-48ab-b923-d29d089f9064" providerId="ADAL" clId="{66ED6F97-EF00-435E-8C55-5AD3F2460E42}" dt="2025-11-10T22:30:37.113" v="268" actId="20577"/>
        <pc:sldMkLst>
          <pc:docMk/>
          <pc:sldMk cId="1091867069" sldId="2147483475"/>
        </pc:sldMkLst>
        <pc:spChg chg="add del mod">
          <ac:chgData name="Andrew Son" userId="7be6fa21-6ec2-48ab-b923-d29d089f9064" providerId="ADAL" clId="{66ED6F97-EF00-435E-8C55-5AD3F2460E42}" dt="2025-11-10T22:30:37.113" v="268" actId="20577"/>
          <ac:spMkLst>
            <pc:docMk/>
            <pc:sldMk cId="1091867069" sldId="2147483475"/>
            <ac:spMk id="7" creationId="{89808A3B-7818-E901-5A51-F8BD0FE57E53}"/>
          </ac:spMkLst>
        </pc:spChg>
      </pc:sldChg>
      <pc:sldChg chg="delSp mod">
        <pc:chgData name="Andrew Son" userId="7be6fa21-6ec2-48ab-b923-d29d089f9064" providerId="ADAL" clId="{66ED6F97-EF00-435E-8C55-5AD3F2460E42}" dt="2025-11-06T18:12:23.642" v="214" actId="478"/>
        <pc:sldMkLst>
          <pc:docMk/>
          <pc:sldMk cId="2664298015" sldId="2147483478"/>
        </pc:sldMkLst>
      </pc:sldChg>
      <pc:sldChg chg="modSp mod modCm">
        <pc:chgData name="Andrew Son" userId="7be6fa21-6ec2-48ab-b923-d29d089f9064" providerId="ADAL" clId="{66ED6F97-EF00-435E-8C55-5AD3F2460E42}" dt="2025-10-23T18:48:24.559" v="137" actId="20577"/>
        <pc:sldMkLst>
          <pc:docMk/>
          <pc:sldMk cId="1268350275" sldId="2147483479"/>
        </pc:sldMkLst>
        <pc:spChg chg="mod">
          <ac:chgData name="Andrew Son" userId="7be6fa21-6ec2-48ab-b923-d29d089f9064" providerId="ADAL" clId="{66ED6F97-EF00-435E-8C55-5AD3F2460E42}" dt="2025-10-14T16:30:13.327" v="23" actId="20577"/>
          <ac:spMkLst>
            <pc:docMk/>
            <pc:sldMk cId="1268350275" sldId="2147483479"/>
            <ac:spMk id="2" creationId="{88B2E53F-3AA0-F272-2241-728CEB424720}"/>
          </ac:spMkLst>
        </pc:spChg>
        <pc:spChg chg="mod">
          <ac:chgData name="Andrew Son" userId="7be6fa21-6ec2-48ab-b923-d29d089f9064" providerId="ADAL" clId="{66ED6F97-EF00-435E-8C55-5AD3F2460E42}" dt="2025-10-23T18:48:24.559" v="137" actId="20577"/>
          <ac:spMkLst>
            <pc:docMk/>
            <pc:sldMk cId="1268350275" sldId="2147483479"/>
            <ac:spMk id="3" creationId="{A40FDDB7-6D45-F32B-24E7-521CCDF3DA85}"/>
          </ac:spMkLst>
        </pc:spChg>
        <pc:extLst>
          <p:ext xmlns:p="http://schemas.openxmlformats.org/presentationml/2006/main" uri="{D6D511B9-2390-475A-947B-AFAB55BFBCF1}">
            <pc226:cmChg xmlns:pc226="http://schemas.microsoft.com/office/powerpoint/2022/06/main/command" chg="mod">
              <pc226:chgData name="Andrew Son" userId="7be6fa21-6ec2-48ab-b923-d29d089f9064" providerId="ADAL" clId="{66ED6F97-EF00-435E-8C55-5AD3F2460E42}" dt="2025-10-14T16:30:12.595" v="21" actId="20577"/>
              <pc2:cmMkLst xmlns:pc2="http://schemas.microsoft.com/office/powerpoint/2019/9/main/command">
                <pc:docMk/>
                <pc:sldMk cId="1268350275" sldId="2147483479"/>
                <pc2:cmMk id="{1936833C-5BC4-4944-80D0-1286497D8B8E}"/>
              </pc2:cmMkLst>
            </pc226:cmChg>
            <pc226:cmChg xmlns:pc226="http://schemas.microsoft.com/office/powerpoint/2022/06/main/command" chg="mod">
              <pc226:chgData name="Andrew Son" userId="7be6fa21-6ec2-48ab-b923-d29d089f9064" providerId="ADAL" clId="{66ED6F97-EF00-435E-8C55-5AD3F2460E42}" dt="2025-10-23T18:48:24.559" v="137" actId="20577"/>
              <pc2:cmMkLst xmlns:pc2="http://schemas.microsoft.com/office/powerpoint/2019/9/main/command">
                <pc:docMk/>
                <pc:sldMk cId="1268350275" sldId="2147483479"/>
                <pc2:cmMk id="{A7D23584-7ED3-4695-BFF0-28440B45B3C6}"/>
              </pc2:cmMkLst>
            </pc226:cmChg>
          </p:ext>
        </pc:extLst>
      </pc:sldChg>
      <pc:sldChg chg="delSp mod">
        <pc:chgData name="Andrew Son" userId="7be6fa21-6ec2-48ab-b923-d29d089f9064" providerId="ADAL" clId="{66ED6F97-EF00-435E-8C55-5AD3F2460E42}" dt="2025-11-06T18:12:41.566" v="219" actId="478"/>
        <pc:sldMkLst>
          <pc:docMk/>
          <pc:sldMk cId="1171534955" sldId="2147483481"/>
        </pc:sldMkLst>
      </pc:sldChg>
      <pc:sldChg chg="modSp mod">
        <pc:chgData name="Andrew Son" userId="7be6fa21-6ec2-48ab-b923-d29d089f9064" providerId="ADAL" clId="{66ED6F97-EF00-435E-8C55-5AD3F2460E42}" dt="2025-11-04T17:44:32.336" v="213" actId="20577"/>
        <pc:sldMkLst>
          <pc:docMk/>
          <pc:sldMk cId="2301212911" sldId="2147483483"/>
        </pc:sldMkLst>
        <pc:spChg chg="mod">
          <ac:chgData name="Andrew Son" userId="7be6fa21-6ec2-48ab-b923-d29d089f9064" providerId="ADAL" clId="{66ED6F97-EF00-435E-8C55-5AD3F2460E42}" dt="2025-11-04T17:44:32.336" v="213" actId="20577"/>
          <ac:spMkLst>
            <pc:docMk/>
            <pc:sldMk cId="2301212911" sldId="2147483483"/>
            <ac:spMk id="13" creationId="{BBBBA4FE-9C5D-6ED7-41B6-13A98134075E}"/>
          </ac:spMkLst>
        </pc:spChg>
      </pc:sldChg>
      <pc:sldChg chg="delSp mod">
        <pc:chgData name="Andrew Son" userId="7be6fa21-6ec2-48ab-b923-d29d089f9064" providerId="ADAL" clId="{66ED6F97-EF00-435E-8C55-5AD3F2460E42}" dt="2025-11-06T18:12:28.949" v="215" actId="478"/>
        <pc:sldMkLst>
          <pc:docMk/>
          <pc:sldMk cId="1804247170" sldId="2147483493"/>
        </pc:sldMkLst>
      </pc:sldChg>
      <pc:sldChg chg="delSp mod">
        <pc:chgData name="Andrew Son" userId="7be6fa21-6ec2-48ab-b923-d29d089f9064" providerId="ADAL" clId="{66ED6F97-EF00-435E-8C55-5AD3F2460E42}" dt="2025-11-06T18:12:31.803" v="216" actId="478"/>
        <pc:sldMkLst>
          <pc:docMk/>
          <pc:sldMk cId="2339306035" sldId="2147483494"/>
        </pc:sldMkLst>
      </pc:sldChg>
      <pc:sldChg chg="delSp mod">
        <pc:chgData name="Andrew Son" userId="7be6fa21-6ec2-48ab-b923-d29d089f9064" providerId="ADAL" clId="{66ED6F97-EF00-435E-8C55-5AD3F2460E42}" dt="2025-11-06T18:12:34.684" v="217" actId="478"/>
        <pc:sldMkLst>
          <pc:docMk/>
          <pc:sldMk cId="3426572210" sldId="2147483495"/>
        </pc:sldMkLst>
      </pc:sldChg>
      <pc:sldChg chg="delSp mod">
        <pc:chgData name="Andrew Son" userId="7be6fa21-6ec2-48ab-b923-d29d089f9064" providerId="ADAL" clId="{66ED6F97-EF00-435E-8C55-5AD3F2460E42}" dt="2025-11-06T18:12:37.638" v="218" actId="478"/>
        <pc:sldMkLst>
          <pc:docMk/>
          <pc:sldMk cId="1172947157" sldId="2147483496"/>
        </pc:sldMkLst>
      </pc:sldChg>
      <pc:sldChg chg="modSp mod modCm">
        <pc:chgData name="Andrew Son" userId="7be6fa21-6ec2-48ab-b923-d29d089f9064" providerId="ADAL" clId="{66ED6F97-EF00-435E-8C55-5AD3F2460E42}" dt="2025-11-04T17:43:16.002" v="206" actId="207"/>
        <pc:sldMkLst>
          <pc:docMk/>
          <pc:sldMk cId="3220483471" sldId="2147483497"/>
        </pc:sldMkLst>
        <pc:spChg chg="mod">
          <ac:chgData name="Andrew Son" userId="7be6fa21-6ec2-48ab-b923-d29d089f9064" providerId="ADAL" clId="{66ED6F97-EF00-435E-8C55-5AD3F2460E42}" dt="2025-11-04T17:43:16.002" v="206" actId="207"/>
          <ac:spMkLst>
            <pc:docMk/>
            <pc:sldMk cId="3220483471" sldId="2147483497"/>
            <ac:spMk id="12" creationId="{F65DBCB4-6CE5-3FD3-50F9-BF476B6C17FE}"/>
          </ac:spMkLst>
        </pc:spChg>
        <pc:extLst>
          <p:ext xmlns:p="http://schemas.openxmlformats.org/presentationml/2006/main" uri="{D6D511B9-2390-475A-947B-AFAB55BFBCF1}">
            <pc226:cmChg xmlns:pc226="http://schemas.microsoft.com/office/powerpoint/2022/06/main/command" chg="mod">
              <pc226:chgData name="Andrew Son" userId="7be6fa21-6ec2-48ab-b923-d29d089f9064" providerId="ADAL" clId="{66ED6F97-EF00-435E-8C55-5AD3F2460E42}" dt="2025-11-04T17:41:40.042" v="203" actId="20577"/>
              <pc2:cmMkLst xmlns:pc2="http://schemas.microsoft.com/office/powerpoint/2019/9/main/command">
                <pc:docMk/>
                <pc:sldMk cId="3220483471" sldId="2147483497"/>
                <pc2:cmMk id="{0C281B59-04A0-4AF3-AE04-D853CF3B255B}"/>
              </pc2:cmMkLst>
            </pc226:cmChg>
          </p:ext>
        </pc:extLst>
      </pc:sldChg>
      <pc:sldChg chg="delSp mod">
        <pc:chgData name="Andrew Son" userId="7be6fa21-6ec2-48ab-b923-d29d089f9064" providerId="ADAL" clId="{66ED6F97-EF00-435E-8C55-5AD3F2460E42}" dt="2025-11-06T18:12:53.350" v="221" actId="478"/>
        <pc:sldMkLst>
          <pc:docMk/>
          <pc:sldMk cId="4276656854" sldId="2147483500"/>
        </pc:sldMkLst>
      </pc:sldChg>
      <pc:sldChg chg="modSp mod modCm">
        <pc:chgData name="Andrew Son" userId="7be6fa21-6ec2-48ab-b923-d29d089f9064" providerId="ADAL" clId="{66ED6F97-EF00-435E-8C55-5AD3F2460E42}" dt="2025-11-04T17:43:28.880" v="207" actId="207"/>
        <pc:sldMkLst>
          <pc:docMk/>
          <pc:sldMk cId="2230779954" sldId="2147483502"/>
        </pc:sldMkLst>
        <pc:spChg chg="mod">
          <ac:chgData name="Andrew Son" userId="7be6fa21-6ec2-48ab-b923-d29d089f9064" providerId="ADAL" clId="{66ED6F97-EF00-435E-8C55-5AD3F2460E42}" dt="2025-11-04T17:43:28.880" v="207" actId="207"/>
          <ac:spMkLst>
            <pc:docMk/>
            <pc:sldMk cId="2230779954" sldId="2147483502"/>
            <ac:spMk id="12" creationId="{2BCEB93A-0604-38ED-9C2A-C13BAA57D13F}"/>
          </ac:spMkLst>
        </pc:spChg>
        <pc:extLst>
          <p:ext xmlns:p="http://schemas.openxmlformats.org/presentationml/2006/main" uri="{D6D511B9-2390-475A-947B-AFAB55BFBCF1}">
            <pc226:cmChg xmlns:pc226="http://schemas.microsoft.com/office/powerpoint/2022/06/main/command" chg="mod">
              <pc226:chgData name="Andrew Son" userId="7be6fa21-6ec2-48ab-b923-d29d089f9064" providerId="ADAL" clId="{66ED6F97-EF00-435E-8C55-5AD3F2460E42}" dt="2025-10-23T18:31:49.602" v="78" actId="20577"/>
              <pc2:cmMkLst xmlns:pc2="http://schemas.microsoft.com/office/powerpoint/2019/9/main/command">
                <pc:docMk/>
                <pc:sldMk cId="2230779954" sldId="2147483502"/>
                <pc2:cmMk id="{0BBBF7A2-38B4-4817-A18A-37878BC54386}"/>
              </pc2:cmMkLst>
            </pc226:cmChg>
          </p:ext>
        </pc:extLst>
      </pc:sldChg>
      <pc:sldChg chg="modSp mod modCm">
        <pc:chgData name="Andrew Son" userId="7be6fa21-6ec2-48ab-b923-d29d089f9064" providerId="ADAL" clId="{66ED6F97-EF00-435E-8C55-5AD3F2460E42}" dt="2025-10-23T16:10:04.327" v="72" actId="20577"/>
        <pc:sldMkLst>
          <pc:docMk/>
          <pc:sldMk cId="844892852" sldId="2147483503"/>
        </pc:sldMkLst>
        <pc:spChg chg="mod">
          <ac:chgData name="Andrew Son" userId="7be6fa21-6ec2-48ab-b923-d29d089f9064" providerId="ADAL" clId="{66ED6F97-EF00-435E-8C55-5AD3F2460E42}" dt="2025-10-23T16:10:04.327" v="72" actId="20577"/>
          <ac:spMkLst>
            <pc:docMk/>
            <pc:sldMk cId="844892852" sldId="2147483503"/>
            <ac:spMk id="5" creationId="{151FCB54-B0D2-BD44-BCBF-2236D7DBBB0B}"/>
          </ac:spMkLst>
        </pc:spChg>
        <pc:extLst>
          <p:ext xmlns:p="http://schemas.openxmlformats.org/presentationml/2006/main" uri="{D6D511B9-2390-475A-947B-AFAB55BFBCF1}">
            <pc226:cmChg xmlns:pc226="http://schemas.microsoft.com/office/powerpoint/2022/06/main/command" chg="mod">
              <pc226:chgData name="Andrew Son" userId="7be6fa21-6ec2-48ab-b923-d29d089f9064" providerId="ADAL" clId="{66ED6F97-EF00-435E-8C55-5AD3F2460E42}" dt="2025-10-23T16:10:04.327" v="72" actId="20577"/>
              <pc2:cmMkLst xmlns:pc2="http://schemas.microsoft.com/office/powerpoint/2019/9/main/command">
                <pc:docMk/>
                <pc:sldMk cId="844892852" sldId="2147483503"/>
                <pc2:cmMk id="{40CAD7D6-CDAF-4463-9A0C-73E1112B9EB2}"/>
              </pc2:cmMkLst>
            </pc226:cmChg>
          </p:ext>
        </pc:extLst>
      </pc:sldChg>
      <pc:sldChg chg="modSp mod">
        <pc:chgData name="Andrew Son" userId="7be6fa21-6ec2-48ab-b923-d29d089f9064" providerId="ADAL" clId="{66ED6F97-EF00-435E-8C55-5AD3F2460E42}" dt="2025-11-10T22:39:46.998" v="280" actId="20577"/>
        <pc:sldMkLst>
          <pc:docMk/>
          <pc:sldMk cId="1167494630" sldId="2147483505"/>
        </pc:sldMkLst>
        <pc:spChg chg="mod">
          <ac:chgData name="Andrew Son" userId="7be6fa21-6ec2-48ab-b923-d29d089f9064" providerId="ADAL" clId="{66ED6F97-EF00-435E-8C55-5AD3F2460E42}" dt="2025-11-10T22:39:46.998" v="280" actId="20577"/>
          <ac:spMkLst>
            <pc:docMk/>
            <pc:sldMk cId="1167494630" sldId="2147483505"/>
            <ac:spMk id="2" creationId="{40793CDC-A7F6-4B4A-E797-860B30BF1B26}"/>
          </ac:spMkLst>
        </pc:spChg>
        <pc:spChg chg="mod">
          <ac:chgData name="Andrew Son" userId="7be6fa21-6ec2-48ab-b923-d29d089f9064" providerId="ADAL" clId="{66ED6F97-EF00-435E-8C55-5AD3F2460E42}" dt="2025-10-14T22:29:35.070" v="33" actId="20577"/>
          <ac:spMkLst>
            <pc:docMk/>
            <pc:sldMk cId="1167494630" sldId="2147483505"/>
            <ac:spMk id="4" creationId="{2F79ED29-7114-C80E-8889-350D3883F0B3}"/>
          </ac:spMkLst>
        </pc:spChg>
      </pc:sldChg>
      <pc:sldChg chg="delSp mod">
        <pc:chgData name="Andrew Son" userId="7be6fa21-6ec2-48ab-b923-d29d089f9064" providerId="ADAL" clId="{66ED6F97-EF00-435E-8C55-5AD3F2460E42}" dt="2025-11-06T18:12:48.493" v="220" actId="478"/>
        <pc:sldMkLst>
          <pc:docMk/>
          <pc:sldMk cId="1440218505" sldId="2147483506"/>
        </pc:sldMkLst>
      </pc:sldChg>
      <pc:sldChg chg="addSp delSp modSp add mod">
        <pc:chgData name="Andrew Son" userId="7be6fa21-6ec2-48ab-b923-d29d089f9064" providerId="ADAL" clId="{66ED6F97-EF00-435E-8C55-5AD3F2460E42}" dt="2025-10-23T18:55:49.338" v="138" actId="1076"/>
        <pc:sldMkLst>
          <pc:docMk/>
          <pc:sldMk cId="1623910006" sldId="2147483507"/>
        </pc:sldMkLst>
        <pc:spChg chg="add mod">
          <ac:chgData name="Andrew Son" userId="7be6fa21-6ec2-48ab-b923-d29d089f9064" providerId="ADAL" clId="{66ED6F97-EF00-435E-8C55-5AD3F2460E42}" dt="2025-10-23T18:46:37.995" v="99"/>
          <ac:spMkLst>
            <pc:docMk/>
            <pc:sldMk cId="1623910006" sldId="2147483507"/>
            <ac:spMk id="3" creationId="{974C8B74-A179-570C-BB77-5086C0304C34}"/>
          </ac:spMkLst>
        </pc:spChg>
        <pc:spChg chg="add mod">
          <ac:chgData name="Andrew Son" userId="7be6fa21-6ec2-48ab-b923-d29d089f9064" providerId="ADAL" clId="{66ED6F97-EF00-435E-8C55-5AD3F2460E42}" dt="2025-10-23T18:46:37.995" v="99"/>
          <ac:spMkLst>
            <pc:docMk/>
            <pc:sldMk cId="1623910006" sldId="2147483507"/>
            <ac:spMk id="4" creationId="{4224F2FC-F4E2-E4CC-03DA-E4F4C023C906}"/>
          </ac:spMkLst>
        </pc:spChg>
        <pc:spChg chg="add mod">
          <ac:chgData name="Andrew Son" userId="7be6fa21-6ec2-48ab-b923-d29d089f9064" providerId="ADAL" clId="{66ED6F97-EF00-435E-8C55-5AD3F2460E42}" dt="2025-10-23T18:46:37.995" v="99"/>
          <ac:spMkLst>
            <pc:docMk/>
            <pc:sldMk cId="1623910006" sldId="2147483507"/>
            <ac:spMk id="5" creationId="{DDB0F7E7-8B22-C135-B21E-0F7DE6258B85}"/>
          </ac:spMkLst>
        </pc:spChg>
        <pc:spChg chg="mod">
          <ac:chgData name="Andrew Son" userId="7be6fa21-6ec2-48ab-b923-d29d089f9064" providerId="ADAL" clId="{66ED6F97-EF00-435E-8C55-5AD3F2460E42}" dt="2025-10-23T18:55:49.338" v="138" actId="1076"/>
          <ac:spMkLst>
            <pc:docMk/>
            <pc:sldMk cId="1623910006" sldId="2147483507"/>
            <ac:spMk id="6" creationId="{1E725214-57E6-099C-78B7-FDF1D8DD86F6}"/>
          </ac:spMkLst>
        </pc:spChg>
        <pc:spChg chg="add mod">
          <ac:chgData name="Andrew Son" userId="7be6fa21-6ec2-48ab-b923-d29d089f9064" providerId="ADAL" clId="{66ED6F97-EF00-435E-8C55-5AD3F2460E42}" dt="2025-10-23T18:46:36.677" v="98" actId="1076"/>
          <ac:spMkLst>
            <pc:docMk/>
            <pc:sldMk cId="1623910006" sldId="2147483507"/>
            <ac:spMk id="10" creationId="{F97E4555-A494-0C98-CC2B-1E4BFA077855}"/>
          </ac:spMkLst>
        </pc:spChg>
        <pc:spChg chg="add mod">
          <ac:chgData name="Andrew Son" userId="7be6fa21-6ec2-48ab-b923-d29d089f9064" providerId="ADAL" clId="{66ED6F97-EF00-435E-8C55-5AD3F2460E42}" dt="2025-10-23T18:46:37.995" v="99"/>
          <ac:spMkLst>
            <pc:docMk/>
            <pc:sldMk cId="1623910006" sldId="2147483507"/>
            <ac:spMk id="13" creationId="{3529E73D-FA90-9A94-9394-9764A303A892}"/>
          </ac:spMkLst>
        </pc:spChg>
        <pc:spChg chg="add mod">
          <ac:chgData name="Andrew Son" userId="7be6fa21-6ec2-48ab-b923-d29d089f9064" providerId="ADAL" clId="{66ED6F97-EF00-435E-8C55-5AD3F2460E42}" dt="2025-10-23T18:46:36.677" v="98" actId="1076"/>
          <ac:spMkLst>
            <pc:docMk/>
            <pc:sldMk cId="1623910006" sldId="2147483507"/>
            <ac:spMk id="14" creationId="{A3F3D601-AEB3-5ECE-0D9F-9F321F57D33B}"/>
          </ac:spMkLst>
        </pc:spChg>
        <pc:spChg chg="add mod">
          <ac:chgData name="Andrew Son" userId="7be6fa21-6ec2-48ab-b923-d29d089f9064" providerId="ADAL" clId="{66ED6F97-EF00-435E-8C55-5AD3F2460E42}" dt="2025-10-23T18:55:49.338" v="138" actId="1076"/>
          <ac:spMkLst>
            <pc:docMk/>
            <pc:sldMk cId="1623910006" sldId="2147483507"/>
            <ac:spMk id="15" creationId="{8472C563-0061-0588-3E93-F13F584C1ABA}"/>
          </ac:spMkLst>
        </pc:spChg>
        <pc:spChg chg="add mod">
          <ac:chgData name="Andrew Son" userId="7be6fa21-6ec2-48ab-b923-d29d089f9064" providerId="ADAL" clId="{66ED6F97-EF00-435E-8C55-5AD3F2460E42}" dt="2025-10-23T18:46:36.677" v="98" actId="1076"/>
          <ac:spMkLst>
            <pc:docMk/>
            <pc:sldMk cId="1623910006" sldId="2147483507"/>
            <ac:spMk id="16" creationId="{0255FDD1-D823-B0E3-ABEC-9E4D166DECBB}"/>
          </ac:spMkLst>
        </pc:spChg>
        <pc:spChg chg="add mod">
          <ac:chgData name="Andrew Son" userId="7be6fa21-6ec2-48ab-b923-d29d089f9064" providerId="ADAL" clId="{66ED6F97-EF00-435E-8C55-5AD3F2460E42}" dt="2025-10-23T18:46:37.995" v="99"/>
          <ac:spMkLst>
            <pc:docMk/>
            <pc:sldMk cId="1623910006" sldId="2147483507"/>
            <ac:spMk id="17" creationId="{3B6EF386-B708-3CED-5672-77F751357627}"/>
          </ac:spMkLst>
        </pc:spChg>
        <pc:spChg chg="add mod">
          <ac:chgData name="Andrew Son" userId="7be6fa21-6ec2-48ab-b923-d29d089f9064" providerId="ADAL" clId="{66ED6F97-EF00-435E-8C55-5AD3F2460E42}" dt="2025-10-23T18:55:49.338" v="138" actId="1076"/>
          <ac:spMkLst>
            <pc:docMk/>
            <pc:sldMk cId="1623910006" sldId="2147483507"/>
            <ac:spMk id="18" creationId="{7D1D7CB7-9DF8-73F7-1A5F-B363595D3460}"/>
          </ac:spMkLst>
        </pc:spChg>
        <pc:spChg chg="add mod">
          <ac:chgData name="Andrew Son" userId="7be6fa21-6ec2-48ab-b923-d29d089f9064" providerId="ADAL" clId="{66ED6F97-EF00-435E-8C55-5AD3F2460E42}" dt="2025-10-23T18:55:49.338" v="138" actId="1076"/>
          <ac:spMkLst>
            <pc:docMk/>
            <pc:sldMk cId="1623910006" sldId="2147483507"/>
            <ac:spMk id="19" creationId="{22F3BBE9-16CC-8821-0660-7CE117772539}"/>
          </ac:spMkLst>
        </pc:spChg>
        <pc:spChg chg="mod">
          <ac:chgData name="Andrew Son" userId="7be6fa21-6ec2-48ab-b923-d29d089f9064" providerId="ADAL" clId="{66ED6F97-EF00-435E-8C55-5AD3F2460E42}" dt="2025-10-23T18:55:49.338" v="138" actId="1076"/>
          <ac:spMkLst>
            <pc:docMk/>
            <pc:sldMk cId="1623910006" sldId="2147483507"/>
            <ac:spMk id="20" creationId="{A9A1F5D0-3ED6-D0FF-4961-63BE58199847}"/>
          </ac:spMkLst>
        </pc:spChg>
        <pc:spChg chg="mod">
          <ac:chgData name="Andrew Son" userId="7be6fa21-6ec2-48ab-b923-d29d089f9064" providerId="ADAL" clId="{66ED6F97-EF00-435E-8C55-5AD3F2460E42}" dt="2025-10-23T18:55:49.338" v="138" actId="1076"/>
          <ac:spMkLst>
            <pc:docMk/>
            <pc:sldMk cId="1623910006" sldId="2147483507"/>
            <ac:spMk id="21" creationId="{F786AB06-EC3E-D7DF-2685-22D969E56D77}"/>
          </ac:spMkLst>
        </pc:spChg>
        <pc:spChg chg="add mod">
          <ac:chgData name="Andrew Son" userId="7be6fa21-6ec2-48ab-b923-d29d089f9064" providerId="ADAL" clId="{66ED6F97-EF00-435E-8C55-5AD3F2460E42}" dt="2025-10-23T18:55:49.338" v="138" actId="1076"/>
          <ac:spMkLst>
            <pc:docMk/>
            <pc:sldMk cId="1623910006" sldId="2147483507"/>
            <ac:spMk id="22" creationId="{154CFE62-A196-A57C-A4E4-5D5F1F1DD68B}"/>
          </ac:spMkLst>
        </pc:spChg>
        <pc:spChg chg="add mod">
          <ac:chgData name="Andrew Son" userId="7be6fa21-6ec2-48ab-b923-d29d089f9064" providerId="ADAL" clId="{66ED6F97-EF00-435E-8C55-5AD3F2460E42}" dt="2025-10-23T18:55:49.338" v="138" actId="1076"/>
          <ac:spMkLst>
            <pc:docMk/>
            <pc:sldMk cId="1623910006" sldId="2147483507"/>
            <ac:spMk id="23" creationId="{D0D5F6DD-8A96-C219-96BC-4CA22E22AE67}"/>
          </ac:spMkLst>
        </pc:spChg>
        <pc:spChg chg="add mod">
          <ac:chgData name="Andrew Son" userId="7be6fa21-6ec2-48ab-b923-d29d089f9064" providerId="ADAL" clId="{66ED6F97-EF00-435E-8C55-5AD3F2460E42}" dt="2025-10-23T18:55:49.338" v="138" actId="1076"/>
          <ac:spMkLst>
            <pc:docMk/>
            <pc:sldMk cId="1623910006" sldId="2147483507"/>
            <ac:spMk id="24" creationId="{C076A6A6-C89A-797D-C895-2F4AEE5FD36D}"/>
          </ac:spMkLst>
        </pc:spChg>
        <pc:spChg chg="mod">
          <ac:chgData name="Andrew Son" userId="7be6fa21-6ec2-48ab-b923-d29d089f9064" providerId="ADAL" clId="{66ED6F97-EF00-435E-8C55-5AD3F2460E42}" dt="2025-10-23T18:41:32.624" v="89" actId="20577"/>
          <ac:spMkLst>
            <pc:docMk/>
            <pc:sldMk cId="1623910006" sldId="2147483507"/>
            <ac:spMk id="25" creationId="{D27FBA46-22B6-BD6B-2936-E24E3D4867D1}"/>
          </ac:spMkLst>
        </pc:spChg>
        <pc:spChg chg="add mod">
          <ac:chgData name="Andrew Son" userId="7be6fa21-6ec2-48ab-b923-d29d089f9064" providerId="ADAL" clId="{66ED6F97-EF00-435E-8C55-5AD3F2460E42}" dt="2025-10-23T18:55:49.338" v="138" actId="1076"/>
          <ac:spMkLst>
            <pc:docMk/>
            <pc:sldMk cId="1623910006" sldId="2147483507"/>
            <ac:spMk id="26" creationId="{6187DFBA-05B9-4BF1-32C8-4436300DAEEF}"/>
          </ac:spMkLst>
        </pc:spChg>
        <pc:spChg chg="add mod">
          <ac:chgData name="Andrew Son" userId="7be6fa21-6ec2-48ab-b923-d29d089f9064" providerId="ADAL" clId="{66ED6F97-EF00-435E-8C55-5AD3F2460E42}" dt="2025-10-23T18:46:47.249" v="102" actId="20577"/>
          <ac:spMkLst>
            <pc:docMk/>
            <pc:sldMk cId="1623910006" sldId="2147483507"/>
            <ac:spMk id="27" creationId="{41015496-9CDA-0C61-D986-B1B87EE17196}"/>
          </ac:spMkLst>
        </pc:spChg>
        <pc:spChg chg="add mod">
          <ac:chgData name="Andrew Son" userId="7be6fa21-6ec2-48ab-b923-d29d089f9064" providerId="ADAL" clId="{66ED6F97-EF00-435E-8C55-5AD3F2460E42}" dt="2025-10-23T18:46:37.995" v="99"/>
          <ac:spMkLst>
            <pc:docMk/>
            <pc:sldMk cId="1623910006" sldId="2147483507"/>
            <ac:spMk id="28" creationId="{98F26914-B441-021F-AE50-1E712CF4BC60}"/>
          </ac:spMkLst>
        </pc:spChg>
        <pc:spChg chg="add mod">
          <ac:chgData name="Andrew Son" userId="7be6fa21-6ec2-48ab-b923-d29d089f9064" providerId="ADAL" clId="{66ED6F97-EF00-435E-8C55-5AD3F2460E42}" dt="2025-10-23T18:46:37.995" v="99"/>
          <ac:spMkLst>
            <pc:docMk/>
            <pc:sldMk cId="1623910006" sldId="2147483507"/>
            <ac:spMk id="29" creationId="{01A93DEC-9264-A27A-D469-AE823AD3CF6A}"/>
          </ac:spMkLst>
        </pc:spChg>
        <pc:spChg chg="add mod">
          <ac:chgData name="Andrew Son" userId="7be6fa21-6ec2-48ab-b923-d29d089f9064" providerId="ADAL" clId="{66ED6F97-EF00-435E-8C55-5AD3F2460E42}" dt="2025-10-23T18:46:37.995" v="99"/>
          <ac:spMkLst>
            <pc:docMk/>
            <pc:sldMk cId="1623910006" sldId="2147483507"/>
            <ac:spMk id="30" creationId="{FEDEB82C-856C-75B8-7D99-CC1C6B14B49D}"/>
          </ac:spMkLst>
        </pc:spChg>
        <pc:spChg chg="add mod">
          <ac:chgData name="Andrew Son" userId="7be6fa21-6ec2-48ab-b923-d29d089f9064" providerId="ADAL" clId="{66ED6F97-EF00-435E-8C55-5AD3F2460E42}" dt="2025-10-23T18:46:37.995" v="99"/>
          <ac:spMkLst>
            <pc:docMk/>
            <pc:sldMk cId="1623910006" sldId="2147483507"/>
            <ac:spMk id="31" creationId="{09F9A395-5027-BF9B-933D-39FD41E66722}"/>
          </ac:spMkLst>
        </pc:spChg>
      </pc:sldChg>
    </pc:docChg>
  </pc:docChgLst>
</pc:chgInfo>
</file>

<file path=ppt/comments/modernComment_7FFFFF69_BFF4AD8F.xml><?xml version="1.0" encoding="utf-8"?>
<p188:cmLst xmlns:a="http://schemas.openxmlformats.org/drawingml/2006/main" xmlns:r="http://schemas.openxmlformats.org/officeDocument/2006/relationships" xmlns:p188="http://schemas.microsoft.com/office/powerpoint/2018/8/main">
  <p188:cm id="{0C281B59-04A0-4AF3-AE04-D853CF3B255B}" authorId="{7D805ED0-CC34-EC50-B643-A4209F281986}" status="resolved" created="2025-10-24T19:26:09.113" complete="100000">
    <ac:txMkLst xmlns:ac="http://schemas.microsoft.com/office/drawing/2013/main/command">
      <pc:docMk xmlns:pc="http://schemas.microsoft.com/office/powerpoint/2013/main/command"/>
      <pc:sldMk xmlns:pc="http://schemas.microsoft.com/office/powerpoint/2013/main/command" cId="3220483471" sldId="2147483497"/>
      <ac:spMk id="12" creationId="{F65DBCB4-6CE5-3FD3-50F9-BF476B6C17FE}"/>
      <ac:txMk cp="854">
        <ac:context len="857" hash="2250378558"/>
      </ac:txMk>
    </ac:txMkLst>
    <p188:pos x="4326616" y="3512755"/>
    <p188:txBody>
      <a:bodyPr/>
      <a:lstStyle/>
      <a:p>
        <a:r>
          <a:rPr lang="en-US"/>
          <a:t>[@Andrew Son] Could you please check that we are using the name Microsoft Purview portal (with that capitalization) throughout this doc?</a:t>
        </a:r>
      </a:p>
    </p188:txBody>
  </p188:cm>
</p188:cmLst>
</file>

<file path=ppt/comments/modernComment_7FFFFF6C_FEE89AD6.xml><?xml version="1.0" encoding="utf-8"?>
<p188:cmLst xmlns:a="http://schemas.openxmlformats.org/drawingml/2006/main" xmlns:r="http://schemas.openxmlformats.org/officeDocument/2006/relationships" xmlns:p188="http://schemas.microsoft.com/office/powerpoint/2018/8/main">
  <p188:cm id="{6597E30B-E2A4-4E0D-BE99-E898F8984285}" authorId="{84332BF3-5996-C9EF-7A4F-AA600683841A}" status="resolved" created="2025-09-03T19:42:40.970" complete="100000">
    <ac:txMkLst xmlns:ac="http://schemas.microsoft.com/office/drawing/2013/main/command">
      <pc:docMk xmlns:pc="http://schemas.microsoft.com/office/powerpoint/2013/main/command"/>
      <pc:sldMk xmlns:pc="http://schemas.microsoft.com/office/powerpoint/2013/main/command" cId="4276656854" sldId="2147483500"/>
      <ac:spMk id="12" creationId="{86F5CD8A-410E-E225-3FFD-D8CEAA35FF91}"/>
      <ac:txMk cp="551" len="112">
        <ac:context len="776" hash="4115061095"/>
      </ac:txMk>
    </ac:txMkLst>
    <p188:pos x="6690509" y="2799862"/>
    <p188:txBody>
      <a:bodyPr/>
      <a:lstStyle/>
      <a:p>
        <a:r>
          <a:rPr lang="en-US"/>
          <a:t>added a bullet point on emails</a:t>
        </a:r>
      </a:p>
    </p188:txBody>
  </p188:cm>
</p188:cmLst>
</file>

<file path=ppt/comments/modernComment_7FFFFF6E_84F70032.xml><?xml version="1.0" encoding="utf-8"?>
<p188:cmLst xmlns:a="http://schemas.openxmlformats.org/drawingml/2006/main" xmlns:r="http://schemas.openxmlformats.org/officeDocument/2006/relationships" xmlns:p188="http://schemas.microsoft.com/office/powerpoint/2018/8/main">
  <p188:cm id="{0BBBF7A2-38B4-4817-A18A-37878BC54386}" authorId="{03067BE9-E0BC-4E95-1734-68DB85D76808}" created="2025-10-22T23:41:17.976">
    <ac:txMkLst xmlns:ac="http://schemas.microsoft.com/office/drawing/2013/main/command">
      <pc:docMk xmlns:pc="http://schemas.microsoft.com/office/powerpoint/2013/main/command"/>
      <pc:sldMk xmlns:pc="http://schemas.microsoft.com/office/powerpoint/2013/main/command" cId="2230779954" sldId="2147483502"/>
      <ac:spMk id="12" creationId="{2BCEB93A-0604-38ED-9C2A-C13BAA57D13F}"/>
      <ac:txMk cp="78">
        <ac:context len="747" hash="1606755669"/>
      </ac:txMk>
    </ac:txMkLst>
    <p188:pos x="3386934" y="1051200"/>
    <p188:replyLst>
      <p188:reply id="{601F6D70-D05F-484B-810F-6009E944EC68}" authorId="{84332BF3-5996-C9EF-7A4F-AA600683841A}" created="2025-10-23T18:53:29.801">
        <p188:txBody>
          <a:bodyPr/>
          <a:lstStyle/>
          <a:p>
            <a:r>
              <a:rPr lang="en-US"/>
              <a:t>The adaptive protection policies with conditional access will restrict access. Is it unclear based on the instructions? </a:t>
            </a:r>
          </a:p>
        </p188:txBody>
      </p188:reply>
    </p188:replyLst>
    <p188:txBody>
      <a:bodyPr/>
      <a:lstStyle/>
      <a:p>
        <a:r>
          <a:rPr lang="en-US"/>
          <a:t>Will this also restrict users from accessing content from these sites through copilot?
What about blocking elevated users access to copilot itself? - https://learn.microsoft.com/en-us/entra/identity/conditional-access/policy-all-users-copilot-ai-security</a:t>
        </a:r>
      </a:p>
    </p188:txBody>
  </p188:cm>
  <p188:cm id="{4C2D4A6D-62B3-4111-B44B-49840B162BCF}" authorId="{84332BF3-5996-C9EF-7A4F-AA600683841A}" created="2025-10-23T18:31:58.900">
    <ac:deMkLst xmlns:ac="http://schemas.microsoft.com/office/drawing/2013/main/command">
      <pc:docMk xmlns:pc="http://schemas.microsoft.com/office/powerpoint/2013/main/command"/>
      <pc:sldMk xmlns:pc="http://schemas.microsoft.com/office/powerpoint/2013/main/command" cId="2230779954" sldId="2147483502"/>
      <ac:spMk id="12" creationId="{2BCEB93A-0604-38ED-9C2A-C13BAA57D13F}"/>
    </ac:deMkLst>
    <p188:txBody>
      <a:bodyPr/>
      <a:lstStyle/>
      <a:p>
        <a:r>
          <a:rPr lang="en-US"/>
          <a:t>Will this also restrict users from accessing content from these sites through copilot?
- If Conditional access blocks underlying apps / sites, Copilot will not access content from those apps / sites.
What about blocking elevated users access to copilot itself?
- use the Insider risk setting in CA and select elevated risk</a:t>
        </a:r>
      </a:p>
    </p188:txBody>
  </p188:cm>
  <p188:cm id="{576577A9-209C-4A39-BD65-A2A9C98B9CDD}" authorId="{7D805ED0-CC34-EC50-B643-A4209F281986}" created="2025-10-24T19:27:53.506">
    <ac:txMkLst xmlns:ac="http://schemas.microsoft.com/office/drawing/2013/main/command">
      <pc:docMk xmlns:pc="http://schemas.microsoft.com/office/powerpoint/2013/main/command"/>
      <pc:sldMk xmlns:pc="http://schemas.microsoft.com/office/powerpoint/2013/main/command" cId="2230779954" sldId="2147483502"/>
      <ac:spMk id="12" creationId="{2BCEB93A-0604-38ED-9C2A-C13BAA57D13F}"/>
      <ac:txMk cp="78">
        <ac:context len="747" hash="1606755669"/>
      </ac:txMk>
    </ac:txMkLst>
    <p188:pos x="6937736" y="2151315"/>
    <p188:replyLst>
      <p188:reply id="{79648AF5-C385-42E1-AD1F-854139ED41ED}" authorId="{84332BF3-5996-C9EF-7A4F-AA600683841A}" created="2025-10-27T17:55:27.150">
        <p188:txBody>
          <a:bodyPr/>
          <a:lstStyle/>
          <a:p>
            <a:r>
              <a:rPr lang="en-US"/>
              <a:t>[@Erica] We missed this comment - did you want us to add the details here or add the details into the learn documentation?</a:t>
            </a:r>
          </a:p>
        </p188:txBody>
      </p188:reply>
    </p188:replyLst>
    <p188:txBody>
      <a:bodyPr/>
      <a:lstStyle/>
      <a:p>
        <a:r>
          <a:rPr lang="en-US"/>
          <a:t>If we use this option, they also need to create an authentication context to use with the conditional access policy + add the authentication context to the applicable sensitivity labels.</a:t>
        </a:r>
      </a:p>
    </p188:txBody>
  </p188:cm>
</p188:cmLst>
</file>

<file path=ppt/comments/modernComment_7FFFFF71_45968DE6.xml><?xml version="1.0" encoding="utf-8"?>
<p188:cmLst xmlns:a="http://schemas.openxmlformats.org/drawingml/2006/main" xmlns:r="http://schemas.openxmlformats.org/officeDocument/2006/relationships" xmlns:p188="http://schemas.microsoft.com/office/powerpoint/2018/8/main">
  <p188:cm id="{8CA4F248-A0AC-4BF1-953F-B27E61AE7754}" authorId="{24E9ED8D-94C9-4280-D09B-552400C28444}" status="resolved" created="2025-09-03T16:40:24.581" complete="100000">
    <pc:sldMkLst xmlns:pc="http://schemas.microsoft.com/office/powerpoint/2013/main/command">
      <pc:docMk/>
      <pc:sldMk cId="1167494630" sldId="2147483505"/>
    </pc:sldMkLst>
    <p188:txBody>
      <a:bodyPr/>
      <a:lstStyle/>
      <a:p>
        <a:r>
          <a:rPr lang="en-US"/>
          <a:t>[@Emily Blundo] to review</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2A1E92-DD3C-41FC-B135-BA7338FBE53B}" type="datetimeFigureOut">
              <a:t>11/10/2025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9B927B-475B-4132-B009-8FDE84E9F2D8}" type="slidenum">
              <a:t>‹#›</a:t>
            </a:fld>
            <a:endParaRPr lang="en-US"/>
          </a:p>
        </p:txBody>
      </p:sp>
    </p:spTree>
    <p:extLst>
      <p:ext uri="{BB962C8B-B14F-4D97-AF65-F5344CB8AC3E}">
        <p14:creationId xmlns:p14="http://schemas.microsoft.com/office/powerpoint/2010/main" val="2636552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470C9-6FAD-D3C6-9A76-EB27085C5F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7F2858-8D5E-A8A8-E6DF-ECCB088DFF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B26E31-218D-AFFC-28F4-9F9753496755}"/>
              </a:ext>
            </a:extLst>
          </p:cNvPr>
          <p:cNvSpPr>
            <a:spLocks noGrp="1"/>
          </p:cNvSpPr>
          <p:nvPr>
            <p:ph type="body" idx="1"/>
          </p:nvPr>
        </p:nvSpPr>
        <p:spPr/>
        <p:txBody>
          <a:bodyPr/>
          <a:lstStyle/>
          <a:p>
            <a:pPr marL="228600" indent="-228600">
              <a:buFont typeface="+mj-lt"/>
              <a:buAutoNum type="arabicPeriod"/>
            </a:pPr>
            <a:endParaRPr lang="en-US"/>
          </a:p>
        </p:txBody>
      </p:sp>
      <p:sp>
        <p:nvSpPr>
          <p:cNvPr id="4" name="Slide Number Placeholder 3">
            <a:extLst>
              <a:ext uri="{FF2B5EF4-FFF2-40B4-BE49-F238E27FC236}">
                <a16:creationId xmlns:a16="http://schemas.microsoft.com/office/drawing/2014/main" id="{2EE5EB91-645B-0040-AE2E-E04EB5795B1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9CCCD7-65E2-45DB-B0AD-6B06DD9C289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7139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68FFE-C8FD-5D36-19A5-C6C1CAAEA6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5BDCD4-FAA3-A632-7FDD-18CC2617B2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DDB7A8-1AB1-9922-CA3B-72C55BC2E2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E4AB702-6C0A-DE92-1189-984232994C6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29770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7B651-3ADD-672D-42C3-6FC4F422B8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6AEBA9-A006-F220-D1E9-BE7613AEB6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D522AE-CB9F-B967-5A29-92EC3C4056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F7BD43E-82C2-70DF-45BB-A168D24383D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96114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59558-1B2C-9836-0976-8FF505B83F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6760AD-9702-5816-AFD0-A3F6A854C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2C626A-1A0C-C3EF-446B-D4A20504457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E655F5-0A6E-7277-4922-EB9BE9E6383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67243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BF46B-4DAC-9675-305E-F2077A2B24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F4CF6-EA77-568A-4473-586C676719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71D2DE-47E3-F902-C3C8-71691C484E0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A0BEED8-2DA8-9788-D9AB-AED0839670A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80156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08B4C-F308-C6B6-F186-0587392BC8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EA7EC-A521-47FA-20B1-4034914C0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DCBF2E-04B4-CE49-70D3-B4CF40B33D8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43F4AA2-E684-3666-F625-308A8BD950E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52305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78E65-B292-EE56-FC5F-6B950E795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117F70-53B0-8DEF-1038-BEC4C35BA9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CD68D4-0D45-173A-A4C5-0CBACC9A0B3A}"/>
              </a:ext>
            </a:extLst>
          </p:cNvPr>
          <p:cNvSpPr>
            <a:spLocks noGrp="1"/>
          </p:cNvSpPr>
          <p:nvPr>
            <p:ph type="body" idx="1"/>
          </p:nvPr>
        </p:nvSpPr>
        <p:spPr/>
        <p:txBody>
          <a:bodyPr/>
          <a:lstStyle/>
          <a:p>
            <a:r>
              <a:rPr lang="en-US" i="1"/>
              <a:t>(Assumes oversharing has already been addressed using the first blueprint)</a:t>
            </a:r>
            <a:endParaRPr lang="en-US"/>
          </a:p>
          <a:p>
            <a:pPr marL="171450" indent="-171450">
              <a:buFont typeface="Arial"/>
              <a:buChar char="•"/>
            </a:pPr>
            <a:endParaRPr lang="en-US"/>
          </a:p>
          <a:p>
            <a:pPr marL="171450" indent="-171450">
              <a:buFont typeface="Arial"/>
              <a:buChar char="•"/>
            </a:pPr>
            <a:r>
              <a:rPr lang="en-US"/>
              <a:t>Phase 1: </a:t>
            </a:r>
            <a:r>
              <a:rPr lang="en-US" i="1"/>
              <a:t>Understand what’s happening</a:t>
            </a:r>
            <a:r>
              <a:rPr lang="en-US"/>
              <a:t> (visibility)</a:t>
            </a:r>
            <a:endParaRPr lang="en-US">
              <a:ea typeface="Calibri"/>
              <a:cs typeface="Calibri"/>
            </a:endParaRPr>
          </a:p>
          <a:p>
            <a:pPr marL="171450" indent="-171450">
              <a:buFont typeface="Arial"/>
              <a:buChar char="•"/>
            </a:pPr>
            <a:r>
              <a:rPr lang="en-US"/>
              <a:t>Phase 2: </a:t>
            </a:r>
            <a:r>
              <a:rPr lang="en-US" i="1"/>
              <a:t>Control what Copilot can do</a:t>
            </a:r>
            <a:r>
              <a:rPr lang="en-US"/>
              <a:t> (enforcement)</a:t>
            </a:r>
            <a:endParaRPr lang="en-US">
              <a:ea typeface="Calibri"/>
              <a:cs typeface="Calibri"/>
            </a:endParaRPr>
          </a:p>
          <a:p>
            <a:pPr marL="171450" indent="-171450">
              <a:buFont typeface="Arial"/>
              <a:buChar char="•"/>
            </a:pPr>
            <a:r>
              <a:rPr lang="en-US"/>
              <a:t>Phase 3: </a:t>
            </a:r>
            <a:r>
              <a:rPr lang="en-US" i="1"/>
              <a:t>Respond when things go wrong</a:t>
            </a:r>
            <a:r>
              <a:rPr lang="en-US"/>
              <a:t> (mitigation)</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D150F552-59CA-80A6-F6C1-B4791C8661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25357B-8F40-42E9-BE27-6FDDE825A7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478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59684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933F5-BBDF-B793-000B-BC039E9CF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0D3931-E598-2616-1F28-6B20FC1EC7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25B47D-2606-F305-26FB-AB8948E8C9A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5ABD97-EE68-64E3-3C3E-2E55985B16F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88627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25C55-2C40-0719-5BF9-7F369B2844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595B97-562E-D93C-7E64-037801A15D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B06DE-5287-3B8B-D31C-CD448223202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6D545F-A2CD-ECE4-B839-5FD712081F8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74172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1A9B3-27ED-06AC-48C7-B091058DA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51F304-97E5-A192-8256-9A51B953DB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0317A9-CF4B-BD00-A66A-C1CEEE4891C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9151021-EB9F-A337-BC66-FC54286B647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2093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9AEE0-8D80-4315-3CE8-6E9D38433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782CD-7AB9-0891-C794-7802119CA9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A1AED0-1AB4-FE79-4851-2493B029FFC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1BE4A99-34BF-3128-340D-31DC9335C3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3746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0BF61-C533-D62D-21FB-8107680E8D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33C730-D156-60AE-FA1D-8ABC278AD9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F8869F-2B04-77B5-140F-736F757D668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8749D6A-BDFB-AA50-3527-695BE8EBDF7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46504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5BF0B-2AB8-BBCA-DC8F-BCC7D645EF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292AE6-ECE1-2F1C-2C93-5F6A654C3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ECE4B2-92DE-CFBE-81B7-EE65B667775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1B1C502-1219-1BB3-C418-BFE9D4A3E2F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5830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Graphic 2">
            <a:extLst>
              <a:ext uri="{FF2B5EF4-FFF2-40B4-BE49-F238E27FC236}">
                <a16:creationId xmlns:a16="http://schemas.microsoft.com/office/drawing/2014/main" id="{FC2B69AA-28DE-9B7C-2E42-A3C042FD595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243F6D"/>
              </a:gs>
              <a:gs pos="71000">
                <a:srgbClr val="0D67B3"/>
              </a:gs>
              <a:gs pos="100000">
                <a:srgbClr val="0374CD"/>
              </a:gs>
            </a:gsLst>
            <a:lin ang="0" scaled="1"/>
          </a:gra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74939647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505011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125949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32883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4763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072287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53721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20010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32902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0731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09472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008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474520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347090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829983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2663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304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30800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863579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71568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51948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1495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50866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2307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63514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28966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4513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5345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17860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674527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034855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149065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9132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76428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108693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821034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91898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B2E8E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2204B5-4865-0CFD-A2A3-19B1A301ACE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80032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470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930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51821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9602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488785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7874439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9134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0805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741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34534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608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093938313"/>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 id="2147483912" r:id="rId36"/>
    <p:sldLayoutId id="2147483913" r:id="rId37"/>
    <p:sldLayoutId id="2147483914" r:id="rId38"/>
    <p:sldLayoutId id="2147483915" r:id="rId39"/>
    <p:sldLayoutId id="2147483916" r:id="rId40"/>
    <p:sldLayoutId id="2147483917" r:id="rId41"/>
    <p:sldLayoutId id="2147483918" r:id="rId42"/>
    <p:sldLayoutId id="2147483919" r:id="rId43"/>
    <p:sldLayoutId id="2147483920" r:id="rId44"/>
    <p:sldLayoutId id="2147483921" r:id="rId45"/>
    <p:sldLayoutId id="2147483922" r:id="rId46"/>
    <p:sldLayoutId id="2147483923" r:id="rId47"/>
    <p:sldLayoutId id="2147483924" r:id="rId48"/>
    <p:sldLayoutId id="2147483925"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purview/deploymentmodels/depmod-securebydefault-intro"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7FFFFF6C_FEE89AD6.xm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purview/ediscovery-create-and-manage-cases"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7FFFFF69_BFF4AD8F.xm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7FFFFF6E_84F70032.xml"/><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7FFFFF71_45968DE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learn.microsoft.com/en-us/purview/insider-risk-management-settings"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learn.microsoft.com/en-us/purview/compliance-manager-assessments#assessments-for-ai-regulations"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78818-EFA4-CFE6-A41E-3B5D908C9FD8}"/>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151FCB54-B0D2-BD44-BCBF-2236D7DBBB0B}"/>
              </a:ext>
            </a:extLst>
          </p:cNvPr>
          <p:cNvSpPr txBox="1">
            <a:spLocks noGrp="1"/>
          </p:cNvSpPr>
          <p:nvPr>
            <p:ph type="title" idx="4294967295"/>
          </p:nvPr>
        </p:nvSpPr>
        <p:spPr>
          <a:xfrm>
            <a:off x="2372061" y="2038856"/>
            <a:ext cx="7949292" cy="1477328"/>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20000"/>
              </a:spcBef>
              <a:spcAft>
                <a:spcPts val="600"/>
              </a:spcAft>
              <a:buClrTx/>
              <a:buSzPct val="90000"/>
              <a:buFontTx/>
              <a:buNone/>
              <a:tabLst/>
              <a:defRPr/>
            </a:pPr>
            <a:r>
              <a:rPr lang="en-US" sz="4800" dirty="0">
                <a:ea typeface="+mj-ea"/>
                <a:cs typeface="+mj-cs"/>
              </a:rPr>
              <a:t>Protect Against Data Loss &amp; </a:t>
            </a:r>
            <a:br>
              <a:rPr lang="en-US" sz="4800" dirty="0">
                <a:ea typeface="+mj-ea"/>
                <a:cs typeface="+mj-cs"/>
              </a:rPr>
            </a:br>
            <a:r>
              <a:rPr lang="en-US" sz="4800" dirty="0">
                <a:ea typeface="+mj-ea"/>
                <a:cs typeface="+mj-cs"/>
              </a:rPr>
              <a:t>Insider Risk for M365 Copilot</a:t>
            </a:r>
            <a:endParaRPr kumimoji="0" lang="en-US" sz="4800" b="0" i="0" u="none" strike="noStrike" kern="1200" cap="none" spc="-50" normalizeH="0" baseline="0" noProof="0" dirty="0">
              <a:ln w="3175">
                <a:noFill/>
              </a:ln>
              <a:solidFill>
                <a:schemeClr val="tx1"/>
              </a:solidFill>
              <a:effectLst/>
              <a:uLnTx/>
              <a:uFillTx/>
              <a:latin typeface="+mj-lt"/>
              <a:ea typeface="+mj-ea"/>
              <a:cs typeface="+mj-cs"/>
            </a:endParaRPr>
          </a:p>
        </p:txBody>
      </p:sp>
      <p:sp>
        <p:nvSpPr>
          <p:cNvPr id="6" name="TextBox 5">
            <a:extLst>
              <a:ext uri="{FF2B5EF4-FFF2-40B4-BE49-F238E27FC236}">
                <a16:creationId xmlns:a16="http://schemas.microsoft.com/office/drawing/2014/main" id="{0A8EA1D4-92D1-7F64-7CE4-23314F80EB09}"/>
              </a:ext>
            </a:extLst>
          </p:cNvPr>
          <p:cNvSpPr txBox="1">
            <a:spLocks/>
          </p:cNvSpPr>
          <p:nvPr/>
        </p:nvSpPr>
        <p:spPr>
          <a:xfrm>
            <a:off x="2590230" y="4222885"/>
            <a:ext cx="7512954" cy="615553"/>
          </a:xfrm>
          <a:prstGeom prst="rect">
            <a:avLst/>
          </a:prstGeom>
          <a:noFill/>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Times New Roman"/>
              </a:rPr>
              <a:t>Microsoft Deployment Blueprint</a:t>
            </a:r>
          </a:p>
        </p:txBody>
      </p:sp>
    </p:spTree>
    <p:extLst>
      <p:ext uri="{BB962C8B-B14F-4D97-AF65-F5344CB8AC3E}">
        <p14:creationId xmlns:p14="http://schemas.microsoft.com/office/powerpoint/2010/main" val="84489285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D6534-4736-482E-6734-0B5B514E989A}"/>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6D3E62AF-D63B-7EFE-BD4D-EBAFAB049EE0}"/>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FFFB47B8-7A7B-3803-0920-C08C31038364}"/>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73F858D5-4A1A-6000-B442-56DCF79666A2}"/>
              </a:ext>
              <a:ext uri="{C183D7F6-B498-43B3-948B-1728B52AA6E4}">
                <adec:decorative xmlns:adec="http://schemas.microsoft.com/office/drawing/2017/decorative" val="1"/>
              </a:ext>
            </a:extLst>
          </p:cNvPr>
          <p:cNvSpPr>
            <a:spLocks/>
          </p:cNvSpPr>
          <p:nvPr/>
        </p:nvSpPr>
        <p:spPr bwMode="auto">
          <a:xfrm>
            <a:off x="890982" y="4532122"/>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spcBef>
                <a:spcPts val="600"/>
              </a:spcBef>
              <a:spcAft>
                <a:spcPts val="600"/>
              </a:spcAft>
              <a:defRPr/>
            </a:pPr>
            <a:endParaRPr lang="en-US" sz="1200">
              <a:ln w="3175">
                <a:noFill/>
              </a:ln>
              <a:solidFill>
                <a:schemeClr val="tx1"/>
              </a:solidFill>
              <a:latin typeface="Segoe UI"/>
              <a:ea typeface="+mn-lt"/>
              <a:cs typeface="Segoe UI Semibold"/>
            </a:endParaRPr>
          </a:p>
        </p:txBody>
      </p:sp>
      <p:cxnSp>
        <p:nvCxnSpPr>
          <p:cNvPr id="32" name="!!line2">
            <a:extLst>
              <a:ext uri="{FF2B5EF4-FFF2-40B4-BE49-F238E27FC236}">
                <a16:creationId xmlns:a16="http://schemas.microsoft.com/office/drawing/2014/main" id="{0C780E92-E48B-E203-5128-E1B970E21FCF}"/>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4FC68B3D-86AA-4397-0C21-0CCADD09E745}"/>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08F9C48-293C-BDB6-059F-E29D4C02E08D}"/>
              </a:ext>
            </a:extLst>
          </p:cNvPr>
          <p:cNvSpPr>
            <a:spLocks noGrp="1"/>
          </p:cNvSpPr>
          <p:nvPr>
            <p:ph type="title"/>
          </p:nvPr>
        </p:nvSpPr>
        <p:spPr>
          <a:xfrm>
            <a:off x="938607" y="817448"/>
            <a:ext cx="3056156" cy="553998"/>
          </a:xfrm>
        </p:spPr>
        <p:txBody>
          <a:bodyPr/>
          <a:lstStyle/>
          <a:p>
            <a:r>
              <a:rPr lang="en-US" sz="1800">
                <a:solidFill>
                  <a:schemeClr val="accent1"/>
                </a:solidFill>
                <a:ea typeface="+mj-lt"/>
                <a:cs typeface="Segoe UI"/>
              </a:rPr>
              <a:t>Apply Protections to Copilot Interactions</a:t>
            </a:r>
            <a:endParaRPr lang="en-US" sz="1800">
              <a:solidFill>
                <a:schemeClr val="accent1"/>
              </a:solidFill>
              <a:ea typeface="+mn-lt"/>
              <a:cs typeface="+mn-lt"/>
            </a:endParaRPr>
          </a:p>
        </p:txBody>
      </p:sp>
      <p:sp>
        <p:nvSpPr>
          <p:cNvPr id="16" name="Oval 15">
            <a:extLst>
              <a:ext uri="{FF2B5EF4-FFF2-40B4-BE49-F238E27FC236}">
                <a16:creationId xmlns:a16="http://schemas.microsoft.com/office/drawing/2014/main" id="{75830005-D527-A169-90A7-45025942A3F1}"/>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28" name="Oval 27">
            <a:extLst>
              <a:ext uri="{FF2B5EF4-FFF2-40B4-BE49-F238E27FC236}">
                <a16:creationId xmlns:a16="http://schemas.microsoft.com/office/drawing/2014/main" id="{8C0EB41F-CF18-F69E-612B-333686EEE931}"/>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4" name="TextBox 33">
            <a:extLst>
              <a:ext uri="{FF2B5EF4-FFF2-40B4-BE49-F238E27FC236}">
                <a16:creationId xmlns:a16="http://schemas.microsoft.com/office/drawing/2014/main" id="{0870C962-1BC4-A5C8-7488-BACF5BB6CEFF}"/>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12" name="TextBox 11">
            <a:extLst>
              <a:ext uri="{FF2B5EF4-FFF2-40B4-BE49-F238E27FC236}">
                <a16:creationId xmlns:a16="http://schemas.microsoft.com/office/drawing/2014/main" id="{3DCB8A5D-F8F9-3330-23B1-6863B2FB0A80}"/>
              </a:ext>
            </a:extLst>
          </p:cNvPr>
          <p:cNvSpPr txBox="1"/>
          <p:nvPr/>
        </p:nvSpPr>
        <p:spPr>
          <a:xfrm>
            <a:off x="4502424" y="713805"/>
            <a:ext cx="6975774" cy="5177882"/>
          </a:xfrm>
          <a:prstGeom prst="rect">
            <a:avLst/>
          </a:prstGeom>
          <a:noFill/>
          <a:ln w="63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b="1" dirty="0">
                <a:solidFill>
                  <a:srgbClr val="0078D4"/>
                </a:solidFill>
                <a:ea typeface="+mn-lt"/>
                <a:cs typeface="+mn-lt"/>
              </a:rPr>
              <a:t>Establish Sensitivity Labeling and Permissions Framework</a:t>
            </a:r>
          </a:p>
          <a:p>
            <a:pPr marL="456565" lvl="1">
              <a:defRPr/>
            </a:pPr>
            <a:endParaRPr lang="en-US" sz="1400" dirty="0">
              <a:solidFill>
                <a:srgbClr val="000000"/>
              </a:solidFill>
              <a:latin typeface="Segoe UI"/>
              <a:cs typeface="Segoe UI"/>
            </a:endParaRPr>
          </a:p>
          <a:p>
            <a:pPr marL="342900" indent="-342900" defTabSz="914400">
              <a:buAutoNum type="arabicPeriod"/>
              <a:defRPr/>
            </a:pPr>
            <a:r>
              <a:rPr lang="en-US" sz="1650" dirty="0">
                <a:solidFill>
                  <a:srgbClr val="000000"/>
                </a:solidFill>
                <a:ea typeface="+mn-lt"/>
                <a:cs typeface="+mn-lt"/>
              </a:rPr>
              <a:t>Go to Microsoft Purview Information Protection</a:t>
            </a:r>
          </a:p>
          <a:p>
            <a:pPr marL="800083" lvl="1" indent="-342900" defTabSz="914400">
              <a:buFont typeface="Courier New" panose="02070309020205020404" pitchFamily="49" charset="0"/>
              <a:buChar char="o"/>
              <a:defRPr/>
            </a:pPr>
            <a:r>
              <a:rPr lang="en-US" sz="1400" dirty="0">
                <a:solidFill>
                  <a:srgbClr val="000000"/>
                </a:solidFill>
                <a:ea typeface="+mn-lt"/>
                <a:cs typeface="+mn-lt"/>
              </a:rPr>
              <a:t>Ensure Microsoft Information Protection (MIP) labeling is in place by publishing sensitivity labels to Office apps, SharePoint sites, and Outlook. </a:t>
            </a:r>
          </a:p>
          <a:p>
            <a:pPr marL="1256649" lvl="2" indent="-342900" defTabSz="914400">
              <a:spcBef>
                <a:spcPct val="0"/>
              </a:spcBef>
              <a:spcAft>
                <a:spcPct val="0"/>
              </a:spcAft>
              <a:buFont typeface="Courier New"/>
              <a:buChar char="o"/>
              <a:defRPr/>
            </a:pPr>
            <a:r>
              <a:rPr lang="en-US" sz="1400" dirty="0">
                <a:solidFill>
                  <a:srgbClr val="000000"/>
                </a:solidFill>
                <a:ea typeface="+mn-lt"/>
                <a:cs typeface="+mn-lt"/>
              </a:rPr>
              <a:t>This enables users to manually apply data protection and builds familiarity with labeling during Copilot or Copilot agents deployment.</a:t>
            </a:r>
          </a:p>
          <a:p>
            <a:pPr marL="1256649" lvl="2" indent="-342900" defTabSz="914400">
              <a:spcBef>
                <a:spcPct val="0"/>
              </a:spcBef>
              <a:spcAft>
                <a:spcPct val="0"/>
              </a:spcAft>
              <a:buFont typeface="Courier New"/>
              <a:buChar char="o"/>
              <a:defRPr/>
            </a:pPr>
            <a:r>
              <a:rPr lang="en-US" sz="1400" b="1" dirty="0">
                <a:solidFill>
                  <a:srgbClr val="000000"/>
                </a:solidFill>
                <a:ea typeface="+mn-lt"/>
                <a:cs typeface="+mn-lt"/>
              </a:rPr>
              <a:t>Labeling is foundational to Copilot’s security model: </a:t>
            </a:r>
            <a:r>
              <a:rPr lang="en-US" sz="1400" dirty="0">
                <a:solidFill>
                  <a:srgbClr val="000000"/>
                </a:solidFill>
                <a:ea typeface="+mn-lt"/>
                <a:cs typeface="+mn-lt"/>
              </a:rPr>
              <a:t>Copilot adheres to user permissions defined by sensitivity labels, ensuring it only accesses content users are authorized to view. Labels are inherited in Copilot responses, and visual indicators help users stay aware of data sensitivity.</a:t>
            </a:r>
          </a:p>
          <a:p>
            <a:pPr marL="1256649" lvl="2" indent="-342900" defTabSz="914400">
              <a:spcBef>
                <a:spcPct val="0"/>
              </a:spcBef>
              <a:spcAft>
                <a:spcPct val="0"/>
              </a:spcAft>
              <a:buFont typeface="Courier New"/>
              <a:buChar char="o"/>
              <a:defRPr/>
            </a:pPr>
            <a:r>
              <a:rPr lang="en-US" sz="1400" dirty="0">
                <a:solidFill>
                  <a:srgbClr val="000000"/>
                </a:solidFill>
                <a:ea typeface="+mn-lt"/>
                <a:cs typeface="+mn-lt"/>
              </a:rPr>
              <a:t>Set up auto-labeling policies to automatically apply sensitivity labels to files containing Sensitive Information Types (SITs). You can configure these labels to enforce access controls—granting or restricting access based on user roles or group membership.</a:t>
            </a:r>
          </a:p>
          <a:p>
            <a:pPr marL="1256649" lvl="2" indent="-342900" defTabSz="914400">
              <a:spcBef>
                <a:spcPct val="0"/>
              </a:spcBef>
              <a:spcAft>
                <a:spcPct val="0"/>
              </a:spcAft>
              <a:buFont typeface="Courier New"/>
              <a:buChar char="o"/>
              <a:defRPr/>
            </a:pPr>
            <a:r>
              <a:rPr lang="en-US" sz="1400" dirty="0">
                <a:solidFill>
                  <a:srgbClr val="000000"/>
                </a:solidFill>
                <a:ea typeface="+mn-lt"/>
                <a:cs typeface="+mn-lt"/>
              </a:rPr>
              <a:t>Refer to the </a:t>
            </a:r>
            <a:r>
              <a:rPr lang="en-US" sz="1400" dirty="0">
                <a:solidFill>
                  <a:srgbClr val="000000"/>
                </a:solidFill>
                <a:ea typeface="+mn-lt"/>
                <a:cs typeface="+mn-lt"/>
                <a:hlinkClick r:id="rId3"/>
              </a:rPr>
              <a:t>Secure by Default Blueprint</a:t>
            </a:r>
            <a:r>
              <a:rPr lang="en-US" sz="1400" dirty="0">
                <a:solidFill>
                  <a:srgbClr val="000000"/>
                </a:solidFill>
                <a:ea typeface="+mn-lt"/>
                <a:cs typeface="+mn-lt"/>
              </a:rPr>
              <a:t> for more details on sensitivity labeling in a Copilot deployment.</a:t>
            </a:r>
          </a:p>
          <a:p>
            <a:pPr marL="799465" lvl="1" indent="-342900" defTabSz="914400">
              <a:spcBef>
                <a:spcPct val="0"/>
              </a:spcBef>
              <a:spcAft>
                <a:spcPct val="0"/>
              </a:spcAft>
              <a:buFont typeface="Courier New"/>
              <a:buChar char="o"/>
              <a:defRPr/>
            </a:pPr>
            <a:r>
              <a:rPr lang="en-US" sz="1400" dirty="0">
                <a:solidFill>
                  <a:srgbClr val="000000"/>
                </a:solidFill>
                <a:ea typeface="+mn-lt"/>
                <a:cs typeface="+mn-lt"/>
              </a:rPr>
              <a:t>If labeling is already in place, evaluate the current state of labels to determine if adjustments need to be made. Ensure there is no more than a 5x5 label scheme. Will also need to evaluate the settings for each label to review the location scope, encryption settings, and the user/group permissions. </a:t>
            </a:r>
          </a:p>
          <a:p>
            <a:pPr marL="456565" lvl="1" defTabSz="914400">
              <a:spcBef>
                <a:spcPct val="0"/>
              </a:spcBef>
              <a:spcAft>
                <a:spcPct val="0"/>
              </a:spcAft>
              <a:defRPr/>
            </a:pPr>
            <a:endParaRPr lang="en-US" sz="1400" dirty="0">
              <a:solidFill>
                <a:srgbClr val="000000"/>
              </a:solidFill>
              <a:ea typeface="+mn-lt"/>
              <a:cs typeface="+mn-lt"/>
            </a:endParaRPr>
          </a:p>
        </p:txBody>
      </p:sp>
      <p:sp>
        <p:nvSpPr>
          <p:cNvPr id="10" name="Graphic 39" descr="Icon of a shield">
            <a:extLst>
              <a:ext uri="{FF2B5EF4-FFF2-40B4-BE49-F238E27FC236}">
                <a16:creationId xmlns:a16="http://schemas.microsoft.com/office/drawing/2014/main" id="{81D7845D-F8E4-C274-6B80-86979B7F9DEE}"/>
              </a:ext>
            </a:extLst>
          </p:cNvPr>
          <p:cNvSpPr>
            <a:spLocks/>
          </p:cNvSpPr>
          <p:nvPr/>
        </p:nvSpPr>
        <p:spPr>
          <a:xfrm>
            <a:off x="963836" y="5004103"/>
            <a:ext cx="261294" cy="31940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49C5B1"/>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47F0F283-E3CA-44CE-244C-D50E60280B03}"/>
              </a:ext>
            </a:extLst>
          </p:cNvPr>
          <p:cNvSpPr txBox="1"/>
          <p:nvPr/>
        </p:nvSpPr>
        <p:spPr>
          <a:xfrm>
            <a:off x="1300294" y="5004215"/>
            <a:ext cx="2599123" cy="677108"/>
          </a:xfrm>
          <a:prstGeom prst="rect">
            <a:avLst/>
          </a:prstGeom>
          <a:noFill/>
        </p:spPr>
        <p:txBody>
          <a:bodyPr wrap="square" lIns="0" tIns="0" rIns="0" bIns="0" rtlCol="0">
            <a:spAutoFit/>
          </a:bodyPr>
          <a:lstStyle/>
          <a:p>
            <a:r>
              <a:rPr lang="en-US" sz="1200">
                <a:ea typeface="+mn-lt"/>
                <a:cs typeface="+mn-lt"/>
              </a:rPr>
              <a:t>Ensure Copilot-generated content is governed and protected by default </a:t>
            </a:r>
            <a:r>
              <a:rPr lang="en-US" sz="1200">
                <a:ln w="3175">
                  <a:noFill/>
                </a:ln>
                <a:ea typeface="+mn-lt"/>
                <a:cs typeface="Segoe UI Semibold"/>
              </a:rPr>
              <a:t>  </a:t>
            </a:r>
            <a:endParaRPr lang="en-US" sz="1200">
              <a:cs typeface="Segoe UI Semibold"/>
            </a:endParaRPr>
          </a:p>
          <a:p>
            <a:pPr algn="l"/>
            <a:endParaRPr lang="en-US" sz="2000"/>
          </a:p>
        </p:txBody>
      </p:sp>
      <p:sp>
        <p:nvSpPr>
          <p:cNvPr id="3" name="TextBox 2">
            <a:extLst>
              <a:ext uri="{FF2B5EF4-FFF2-40B4-BE49-F238E27FC236}">
                <a16:creationId xmlns:a16="http://schemas.microsoft.com/office/drawing/2014/main" id="{41085404-8802-DB36-8ABF-21436D46DDD3}"/>
              </a:ext>
            </a:extLst>
          </p:cNvPr>
          <p:cNvSpPr txBox="1">
            <a:spLocks/>
          </p:cNvSpPr>
          <p:nvPr/>
        </p:nvSpPr>
        <p:spPr>
          <a:xfrm>
            <a:off x="1397000" y="1605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ea typeface="+mn-lt"/>
                <a:cs typeface="+mn-lt"/>
              </a:rPr>
              <a:t>Establish Sensitivity Labeling and Permissions Framework</a:t>
            </a:r>
            <a:endParaRPr lang="en-US"/>
          </a:p>
        </p:txBody>
      </p:sp>
      <p:sp>
        <p:nvSpPr>
          <p:cNvPr id="2" name="TextBox 1">
            <a:extLst>
              <a:ext uri="{FF2B5EF4-FFF2-40B4-BE49-F238E27FC236}">
                <a16:creationId xmlns:a16="http://schemas.microsoft.com/office/drawing/2014/main" id="{E794FB97-F36B-BA28-9732-6054B02FB4B5}"/>
              </a:ext>
            </a:extLst>
          </p:cNvPr>
          <p:cNvSpPr txBox="1">
            <a:spLocks/>
          </p:cNvSpPr>
          <p:nvPr/>
        </p:nvSpPr>
        <p:spPr>
          <a:xfrm>
            <a:off x="1371879" y="2469410"/>
            <a:ext cx="2680742" cy="215444"/>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ea typeface="+mn-lt"/>
                <a:cs typeface="+mn-lt"/>
              </a:rPr>
              <a:t>Assess Sensitive Data Landscape</a:t>
            </a:r>
            <a:endParaRPr lang="en-US" sz="1400">
              <a:cs typeface="Segoe UI"/>
            </a:endParaRPr>
          </a:p>
        </p:txBody>
      </p:sp>
      <p:sp>
        <p:nvSpPr>
          <p:cNvPr id="5" name="Oval 4">
            <a:extLst>
              <a:ext uri="{FF2B5EF4-FFF2-40B4-BE49-F238E27FC236}">
                <a16:creationId xmlns:a16="http://schemas.microsoft.com/office/drawing/2014/main" id="{E911810E-9FB2-9DE0-1218-7DD57F1245C4}"/>
              </a:ext>
              <a:ext uri="{C183D7F6-B498-43B3-948B-1728B52AA6E4}">
                <adec:decorative xmlns:adec="http://schemas.microsoft.com/office/drawing/2017/decorative" val="0"/>
              </a:ext>
            </a:extLst>
          </p:cNvPr>
          <p:cNvSpPr/>
          <p:nvPr/>
        </p:nvSpPr>
        <p:spPr bwMode="auto">
          <a:xfrm>
            <a:off x="942399" y="324359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3</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828D002-F4C5-E3AC-C760-107CBADB6749}"/>
              </a:ext>
            </a:extLst>
          </p:cNvPr>
          <p:cNvSpPr txBox="1">
            <a:spLocks/>
          </p:cNvSpPr>
          <p:nvPr/>
        </p:nvSpPr>
        <p:spPr>
          <a:xfrm>
            <a:off x="1371879" y="3183894"/>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ea typeface="+mn-lt"/>
                <a:cs typeface="+mn-lt"/>
              </a:rPr>
              <a:t>Turn on DLP for Copilot to protect sensitive content</a:t>
            </a:r>
            <a:endParaRPr lang="en-US">
              <a:cs typeface="Segoe UI"/>
            </a:endParaRPr>
          </a:p>
        </p:txBody>
      </p:sp>
    </p:spTree>
    <p:extLst>
      <p:ext uri="{BB962C8B-B14F-4D97-AF65-F5344CB8AC3E}">
        <p14:creationId xmlns:p14="http://schemas.microsoft.com/office/powerpoint/2010/main" val="11715349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A0446-5BFB-EE10-361E-2AE9FEBB685B}"/>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2E3A221A-3ADC-F7D1-2080-3F2B4724036A}"/>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60B034A1-329E-F440-B46E-5FF1AF4599E3}"/>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1BA24C32-8890-CBD8-1301-B53AB8E86B40}"/>
              </a:ext>
              <a:ext uri="{C183D7F6-B498-43B3-948B-1728B52AA6E4}">
                <adec:decorative xmlns:adec="http://schemas.microsoft.com/office/drawing/2017/decorative" val="1"/>
              </a:ext>
            </a:extLst>
          </p:cNvPr>
          <p:cNvSpPr>
            <a:spLocks/>
          </p:cNvSpPr>
          <p:nvPr/>
        </p:nvSpPr>
        <p:spPr bwMode="auto">
          <a:xfrm>
            <a:off x="890982" y="4532122"/>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spcBef>
                <a:spcPts val="600"/>
              </a:spcBef>
              <a:spcAft>
                <a:spcPts val="600"/>
              </a:spcAft>
              <a:defRPr/>
            </a:pPr>
            <a:endParaRPr lang="en-US" sz="1200">
              <a:ln w="3175">
                <a:noFill/>
              </a:ln>
              <a:solidFill>
                <a:schemeClr val="tx1"/>
              </a:solidFill>
              <a:latin typeface="Segoe UI"/>
              <a:ea typeface="+mn-lt"/>
              <a:cs typeface="Segoe UI Semibold"/>
            </a:endParaRPr>
          </a:p>
        </p:txBody>
      </p:sp>
      <p:cxnSp>
        <p:nvCxnSpPr>
          <p:cNvPr id="32" name="!!line2">
            <a:extLst>
              <a:ext uri="{FF2B5EF4-FFF2-40B4-BE49-F238E27FC236}">
                <a16:creationId xmlns:a16="http://schemas.microsoft.com/office/drawing/2014/main" id="{C090196E-27E4-621E-CC31-10047DA3B102}"/>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1E47EC44-A97F-21DD-0483-18FFF6D8FAC1}"/>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CA9DB120-BE93-CE51-D162-000EB8362824}"/>
              </a:ext>
            </a:extLst>
          </p:cNvPr>
          <p:cNvSpPr>
            <a:spLocks noGrp="1"/>
          </p:cNvSpPr>
          <p:nvPr>
            <p:ph type="title"/>
          </p:nvPr>
        </p:nvSpPr>
        <p:spPr>
          <a:xfrm>
            <a:off x="938607" y="817448"/>
            <a:ext cx="3056156" cy="553998"/>
          </a:xfrm>
        </p:spPr>
        <p:txBody>
          <a:bodyPr/>
          <a:lstStyle/>
          <a:p>
            <a:r>
              <a:rPr lang="en-US" sz="1800">
                <a:solidFill>
                  <a:schemeClr val="accent1"/>
                </a:solidFill>
                <a:ea typeface="+mj-lt"/>
                <a:cs typeface="Segoe UI"/>
              </a:rPr>
              <a:t>Apply Protections to Copilot Interactions</a:t>
            </a:r>
            <a:endParaRPr lang="en-US" sz="1800">
              <a:solidFill>
                <a:schemeClr val="accent1"/>
              </a:solidFill>
              <a:ea typeface="+mn-lt"/>
              <a:cs typeface="+mn-lt"/>
            </a:endParaRPr>
          </a:p>
        </p:txBody>
      </p:sp>
      <p:sp>
        <p:nvSpPr>
          <p:cNvPr id="16" name="Oval 15">
            <a:extLst>
              <a:ext uri="{FF2B5EF4-FFF2-40B4-BE49-F238E27FC236}">
                <a16:creationId xmlns:a16="http://schemas.microsoft.com/office/drawing/2014/main" id="{37F50816-215B-8F0C-2457-5AF3AEF86221}"/>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28" name="Oval 27">
            <a:extLst>
              <a:ext uri="{FF2B5EF4-FFF2-40B4-BE49-F238E27FC236}">
                <a16:creationId xmlns:a16="http://schemas.microsoft.com/office/drawing/2014/main" id="{1FB1E39D-E068-B749-FE42-31E36E21376D}"/>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4" name="TextBox 33">
            <a:extLst>
              <a:ext uri="{FF2B5EF4-FFF2-40B4-BE49-F238E27FC236}">
                <a16:creationId xmlns:a16="http://schemas.microsoft.com/office/drawing/2014/main" id="{B21F90A5-14E8-13FF-C91F-F3403AB92507}"/>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12" name="TextBox 11">
            <a:extLst>
              <a:ext uri="{FF2B5EF4-FFF2-40B4-BE49-F238E27FC236}">
                <a16:creationId xmlns:a16="http://schemas.microsoft.com/office/drawing/2014/main" id="{2F69903A-3DDB-CD29-498A-6DA167FCB954}"/>
              </a:ext>
            </a:extLst>
          </p:cNvPr>
          <p:cNvSpPr txBox="1"/>
          <p:nvPr/>
        </p:nvSpPr>
        <p:spPr>
          <a:xfrm>
            <a:off x="4502424" y="713805"/>
            <a:ext cx="6975774" cy="5177882"/>
          </a:xfrm>
          <a:prstGeom prst="rect">
            <a:avLst/>
          </a:prstGeom>
          <a:noFill/>
          <a:ln w="63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b="1" dirty="0">
                <a:solidFill>
                  <a:srgbClr val="0078D4"/>
                </a:solidFill>
                <a:latin typeface="Segoe UI"/>
                <a:ea typeface="+mn-lt"/>
                <a:cs typeface="+mn-lt"/>
              </a:rPr>
              <a:t>Assess Sensitive Data Landscape</a:t>
            </a:r>
            <a:endParaRPr lang="en-US" sz="1400" dirty="0">
              <a:solidFill>
                <a:srgbClr val="000000"/>
              </a:solidFill>
              <a:latin typeface="Segoe UI"/>
              <a:cs typeface="Segoe UI"/>
            </a:endParaRPr>
          </a:p>
          <a:p>
            <a:pPr marL="342900" indent="-342900" defTabSz="914400">
              <a:buAutoNum type="arabicPeriod"/>
              <a:defRPr/>
            </a:pPr>
            <a:endParaRPr lang="en-US" sz="1650" dirty="0">
              <a:solidFill>
                <a:srgbClr val="000000"/>
              </a:solidFill>
              <a:ea typeface="+mn-lt"/>
              <a:cs typeface="+mn-lt"/>
            </a:endParaRPr>
          </a:p>
          <a:p>
            <a:pPr marL="342900" indent="-342900" defTabSz="914400">
              <a:buAutoNum type="arabicPeriod"/>
              <a:defRPr/>
            </a:pPr>
            <a:r>
              <a:rPr lang="en-US" sz="1650" dirty="0">
                <a:solidFill>
                  <a:srgbClr val="000000"/>
                </a:solidFill>
                <a:ea typeface="+mn-lt"/>
                <a:cs typeface="+mn-lt"/>
              </a:rPr>
              <a:t>Go to Microsoft Purview Information Protection &gt; Explorers &gt; Data Explorer</a:t>
            </a:r>
          </a:p>
          <a:p>
            <a:pPr marL="800083" lvl="1" indent="-342900" defTabSz="914400">
              <a:buFont typeface="Courier New" panose="02070309020205020404" pitchFamily="49" charset="0"/>
              <a:buChar char="o"/>
              <a:defRPr/>
            </a:pPr>
            <a:r>
              <a:rPr lang="en-US" sz="1400" dirty="0">
                <a:solidFill>
                  <a:srgbClr val="000000"/>
                </a:solidFill>
                <a:ea typeface="+mn-lt"/>
                <a:cs typeface="+mn-lt"/>
              </a:rPr>
              <a:t>First, determine the highest priority sensitive information. </a:t>
            </a:r>
          </a:p>
          <a:p>
            <a:pPr marL="800083" lvl="1" indent="-342900" defTabSz="914400">
              <a:buFont typeface="Courier New" panose="02070309020205020404" pitchFamily="49" charset="0"/>
              <a:buChar char="o"/>
              <a:defRPr/>
            </a:pPr>
            <a:r>
              <a:rPr lang="en-US" sz="1400" dirty="0">
                <a:solidFill>
                  <a:srgbClr val="000000"/>
                </a:solidFill>
                <a:ea typeface="+mn-lt"/>
                <a:cs typeface="+mn-lt"/>
              </a:rPr>
              <a:t>Under Sensitive Information Types, select one of those sensitive information types. This will show you where the sensitive information is in the organization as well as which of this content has been labeled with a sensitivity label. </a:t>
            </a:r>
          </a:p>
          <a:p>
            <a:pPr marL="800083" lvl="1" indent="-342900" defTabSz="914400">
              <a:buFont typeface="Courier New" panose="02070309020205020404" pitchFamily="49" charset="0"/>
              <a:buChar char="o"/>
              <a:defRPr/>
            </a:pPr>
            <a:r>
              <a:rPr lang="en-US" sz="1400" dirty="0">
                <a:solidFill>
                  <a:srgbClr val="000000"/>
                </a:solidFill>
                <a:ea typeface="+mn-lt"/>
                <a:cs typeface="+mn-lt"/>
              </a:rPr>
              <a:t>Understanding where sensitive information is within your environment and if it is protected by a sensitivity label will help you determine who should be able to have access to this content using Copilot and Agents and what protections this content should have. </a:t>
            </a:r>
          </a:p>
        </p:txBody>
      </p:sp>
      <p:sp>
        <p:nvSpPr>
          <p:cNvPr id="10" name="Graphic 39" descr="Icon of a shield">
            <a:extLst>
              <a:ext uri="{FF2B5EF4-FFF2-40B4-BE49-F238E27FC236}">
                <a16:creationId xmlns:a16="http://schemas.microsoft.com/office/drawing/2014/main" id="{A840B5B0-7478-54DA-753D-EB3DCB4EE2FD}"/>
              </a:ext>
            </a:extLst>
          </p:cNvPr>
          <p:cNvSpPr>
            <a:spLocks/>
          </p:cNvSpPr>
          <p:nvPr/>
        </p:nvSpPr>
        <p:spPr>
          <a:xfrm>
            <a:off x="963836" y="5004103"/>
            <a:ext cx="261294" cy="31940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49C5B1"/>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D20E4FB3-E172-BFC8-E134-57AD0DC8D499}"/>
              </a:ext>
            </a:extLst>
          </p:cNvPr>
          <p:cNvSpPr txBox="1"/>
          <p:nvPr/>
        </p:nvSpPr>
        <p:spPr>
          <a:xfrm>
            <a:off x="1300294" y="5004215"/>
            <a:ext cx="2599123" cy="677108"/>
          </a:xfrm>
          <a:prstGeom prst="rect">
            <a:avLst/>
          </a:prstGeom>
          <a:noFill/>
        </p:spPr>
        <p:txBody>
          <a:bodyPr wrap="square" lIns="0" tIns="0" rIns="0" bIns="0" rtlCol="0">
            <a:spAutoFit/>
          </a:bodyPr>
          <a:lstStyle/>
          <a:p>
            <a:r>
              <a:rPr lang="en-US" sz="1200">
                <a:ea typeface="+mn-lt"/>
                <a:cs typeface="+mn-lt"/>
              </a:rPr>
              <a:t>Ensure Copilot-generated content is governed and protected by default </a:t>
            </a:r>
            <a:r>
              <a:rPr lang="en-US" sz="1200">
                <a:ln w="3175">
                  <a:noFill/>
                </a:ln>
                <a:ea typeface="+mn-lt"/>
                <a:cs typeface="Segoe UI Semibold"/>
              </a:rPr>
              <a:t>  </a:t>
            </a:r>
            <a:endParaRPr lang="en-US" sz="1200">
              <a:cs typeface="Segoe UI Semibold"/>
            </a:endParaRPr>
          </a:p>
          <a:p>
            <a:pPr algn="l"/>
            <a:endParaRPr lang="en-US" sz="2000"/>
          </a:p>
        </p:txBody>
      </p:sp>
      <p:sp>
        <p:nvSpPr>
          <p:cNvPr id="3" name="TextBox 2">
            <a:extLst>
              <a:ext uri="{FF2B5EF4-FFF2-40B4-BE49-F238E27FC236}">
                <a16:creationId xmlns:a16="http://schemas.microsoft.com/office/drawing/2014/main" id="{DE499706-D043-C5A2-F86B-B79D4F51AFFC}"/>
              </a:ext>
            </a:extLst>
          </p:cNvPr>
          <p:cNvSpPr txBox="1">
            <a:spLocks/>
          </p:cNvSpPr>
          <p:nvPr/>
        </p:nvSpPr>
        <p:spPr>
          <a:xfrm>
            <a:off x="1397000" y="1605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ea typeface="+mn-lt"/>
                <a:cs typeface="+mn-lt"/>
              </a:rPr>
              <a:t>Establish Sensitivity Labeling and Permissions Framework</a:t>
            </a:r>
            <a:endParaRPr lang="en-US"/>
          </a:p>
        </p:txBody>
      </p:sp>
      <p:sp>
        <p:nvSpPr>
          <p:cNvPr id="2" name="TextBox 1">
            <a:extLst>
              <a:ext uri="{FF2B5EF4-FFF2-40B4-BE49-F238E27FC236}">
                <a16:creationId xmlns:a16="http://schemas.microsoft.com/office/drawing/2014/main" id="{B0E296B3-6D30-13CC-7BBF-8B5D9C46C24B}"/>
              </a:ext>
            </a:extLst>
          </p:cNvPr>
          <p:cNvSpPr txBox="1">
            <a:spLocks/>
          </p:cNvSpPr>
          <p:nvPr/>
        </p:nvSpPr>
        <p:spPr>
          <a:xfrm>
            <a:off x="1371879" y="2469410"/>
            <a:ext cx="2622884" cy="215444"/>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ea typeface="+mn-lt"/>
                <a:cs typeface="+mn-lt"/>
              </a:rPr>
              <a:t>Assess Sensitive Data Landscape</a:t>
            </a:r>
            <a:endParaRPr lang="en-US">
              <a:cs typeface="Segoe UI"/>
            </a:endParaRPr>
          </a:p>
        </p:txBody>
      </p:sp>
      <p:sp>
        <p:nvSpPr>
          <p:cNvPr id="5" name="Oval 4">
            <a:extLst>
              <a:ext uri="{FF2B5EF4-FFF2-40B4-BE49-F238E27FC236}">
                <a16:creationId xmlns:a16="http://schemas.microsoft.com/office/drawing/2014/main" id="{8BCCEC3A-990B-605D-CB58-D021373D04CE}"/>
              </a:ext>
              <a:ext uri="{C183D7F6-B498-43B3-948B-1728B52AA6E4}">
                <adec:decorative xmlns:adec="http://schemas.microsoft.com/office/drawing/2017/decorative" val="0"/>
              </a:ext>
            </a:extLst>
          </p:cNvPr>
          <p:cNvSpPr/>
          <p:nvPr/>
        </p:nvSpPr>
        <p:spPr bwMode="auto">
          <a:xfrm>
            <a:off x="942399" y="324359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3</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9F5C03FC-985D-7E8B-D28F-32AA9247BA02}"/>
              </a:ext>
            </a:extLst>
          </p:cNvPr>
          <p:cNvSpPr txBox="1">
            <a:spLocks/>
          </p:cNvSpPr>
          <p:nvPr/>
        </p:nvSpPr>
        <p:spPr>
          <a:xfrm>
            <a:off x="1371879" y="3183894"/>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ea typeface="+mn-lt"/>
                <a:cs typeface="+mn-lt"/>
              </a:rPr>
              <a:t>Turn on DLP for Copilot to protect sensitive content</a:t>
            </a:r>
            <a:endParaRPr lang="en-US">
              <a:cs typeface="Segoe UI"/>
            </a:endParaRPr>
          </a:p>
        </p:txBody>
      </p:sp>
    </p:spTree>
    <p:extLst>
      <p:ext uri="{BB962C8B-B14F-4D97-AF65-F5344CB8AC3E}">
        <p14:creationId xmlns:p14="http://schemas.microsoft.com/office/powerpoint/2010/main" val="14402185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7A1A1-6F82-95F7-F32C-15714B815FE3}"/>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517D107F-40BB-3BE4-695B-2676E1748700}"/>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E4E61181-EA6A-5B6A-E793-4CD106D017BB}"/>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554B9F62-AB80-978B-B6CF-F566F20D9D91}"/>
              </a:ext>
              <a:ext uri="{C183D7F6-B498-43B3-948B-1728B52AA6E4}">
                <adec:decorative xmlns:adec="http://schemas.microsoft.com/office/drawing/2017/decorative" val="1"/>
              </a:ext>
            </a:extLst>
          </p:cNvPr>
          <p:cNvSpPr>
            <a:spLocks/>
          </p:cNvSpPr>
          <p:nvPr/>
        </p:nvSpPr>
        <p:spPr bwMode="auto">
          <a:xfrm>
            <a:off x="890982" y="4532122"/>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spcBef>
                <a:spcPts val="600"/>
              </a:spcBef>
              <a:spcAft>
                <a:spcPts val="600"/>
              </a:spcAft>
              <a:defRPr/>
            </a:pPr>
            <a:endParaRPr lang="en-US" sz="1200">
              <a:ln w="3175">
                <a:noFill/>
              </a:ln>
              <a:solidFill>
                <a:schemeClr val="tx1"/>
              </a:solidFill>
              <a:latin typeface="Segoe UI"/>
              <a:ea typeface="+mn-lt"/>
              <a:cs typeface="Segoe UI Semibold"/>
            </a:endParaRPr>
          </a:p>
        </p:txBody>
      </p:sp>
      <p:cxnSp>
        <p:nvCxnSpPr>
          <p:cNvPr id="32" name="!!line2">
            <a:extLst>
              <a:ext uri="{FF2B5EF4-FFF2-40B4-BE49-F238E27FC236}">
                <a16:creationId xmlns:a16="http://schemas.microsoft.com/office/drawing/2014/main" id="{DB158694-EEE4-E212-9B49-85D54AD5BEBE}"/>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93698D7F-81AF-2B2B-84E4-11C149E887F8}"/>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12E5211D-FA2D-B31E-9077-7EDB69035B5A}"/>
              </a:ext>
            </a:extLst>
          </p:cNvPr>
          <p:cNvSpPr>
            <a:spLocks noGrp="1"/>
          </p:cNvSpPr>
          <p:nvPr>
            <p:ph type="title"/>
          </p:nvPr>
        </p:nvSpPr>
        <p:spPr>
          <a:xfrm>
            <a:off x="935084" y="817302"/>
            <a:ext cx="3056156" cy="609398"/>
          </a:xfrm>
        </p:spPr>
        <p:txBody>
          <a:bodyPr/>
          <a:lstStyle/>
          <a:p>
            <a:r>
              <a:rPr lang="en-US" sz="1800">
                <a:solidFill>
                  <a:schemeClr val="accent1"/>
                </a:solidFill>
                <a:ea typeface="+mj-lt"/>
                <a:cs typeface="Segoe UI"/>
              </a:rPr>
              <a:t>Apply Protections to Copilot Interactions</a:t>
            </a:r>
            <a:endParaRPr lang="en-US" sz="1800">
              <a:solidFill>
                <a:schemeClr val="accent1"/>
              </a:solidFill>
              <a:ea typeface="+mn-lt"/>
              <a:cs typeface="+mn-lt"/>
            </a:endParaRPr>
          </a:p>
        </p:txBody>
      </p:sp>
      <p:sp>
        <p:nvSpPr>
          <p:cNvPr id="16" name="Oval 15">
            <a:extLst>
              <a:ext uri="{FF2B5EF4-FFF2-40B4-BE49-F238E27FC236}">
                <a16:creationId xmlns:a16="http://schemas.microsoft.com/office/drawing/2014/main" id="{743DC502-E237-E0FB-09BC-4BC670BBF420}"/>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13" name="TextBox 12">
            <a:extLst>
              <a:ext uri="{FF2B5EF4-FFF2-40B4-BE49-F238E27FC236}">
                <a16:creationId xmlns:a16="http://schemas.microsoft.com/office/drawing/2014/main" id="{A1E83EDB-4C2C-6754-1253-27F4FBD2A7AF}"/>
              </a:ext>
            </a:extLst>
          </p:cNvPr>
          <p:cNvSpPr txBox="1">
            <a:spLocks/>
          </p:cNvSpPr>
          <p:nvPr/>
        </p:nvSpPr>
        <p:spPr>
          <a:xfrm>
            <a:off x="1382369" y="2468234"/>
            <a:ext cx="2601555" cy="215444"/>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ea typeface="+mn-lt"/>
                <a:cs typeface="+mn-lt"/>
              </a:rPr>
              <a:t>Assess Sensitive Data Landscape</a:t>
            </a:r>
            <a:endParaRPr lang="en-US" sz="1400">
              <a:cs typeface="Segoe UI"/>
            </a:endParaRPr>
          </a:p>
        </p:txBody>
      </p:sp>
      <p:sp>
        <p:nvSpPr>
          <p:cNvPr id="28" name="Oval 27">
            <a:extLst>
              <a:ext uri="{FF2B5EF4-FFF2-40B4-BE49-F238E27FC236}">
                <a16:creationId xmlns:a16="http://schemas.microsoft.com/office/drawing/2014/main" id="{D982DC5A-EF92-3353-BAB3-2360243C099C}"/>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4" name="TextBox 33">
            <a:extLst>
              <a:ext uri="{FF2B5EF4-FFF2-40B4-BE49-F238E27FC236}">
                <a16:creationId xmlns:a16="http://schemas.microsoft.com/office/drawing/2014/main" id="{C5252C7E-5E74-A63E-7E93-4FF5C7E6C880}"/>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12" name="TextBox 11">
            <a:extLst>
              <a:ext uri="{FF2B5EF4-FFF2-40B4-BE49-F238E27FC236}">
                <a16:creationId xmlns:a16="http://schemas.microsoft.com/office/drawing/2014/main" id="{86F5CD8A-410E-E225-3FFD-D8CEAA35FF91}"/>
              </a:ext>
            </a:extLst>
          </p:cNvPr>
          <p:cNvSpPr txBox="1"/>
          <p:nvPr/>
        </p:nvSpPr>
        <p:spPr>
          <a:xfrm>
            <a:off x="4502424" y="713805"/>
            <a:ext cx="6975774" cy="5177882"/>
          </a:xfrm>
          <a:prstGeom prst="rect">
            <a:avLst/>
          </a:prstGeom>
          <a:noFill/>
          <a:ln w="63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b="1" dirty="0">
                <a:solidFill>
                  <a:srgbClr val="0078D4"/>
                </a:solidFill>
                <a:ea typeface="+mn-lt"/>
                <a:cs typeface="+mn-lt"/>
              </a:rPr>
              <a:t>Turn on DLP for Copilot to protect sensitive content</a:t>
            </a:r>
            <a:endParaRPr lang="en-US" b="1" dirty="0"/>
          </a:p>
          <a:p>
            <a:pPr marL="342900" indent="-228600" defTabSz="914400">
              <a:spcAft>
                <a:spcPts val="600"/>
              </a:spcAft>
              <a:buFontTx/>
              <a:buAutoNum type="arabicPeriod"/>
              <a:defRPr/>
            </a:pPr>
            <a:endParaRPr lang="en-US" sz="1400" dirty="0">
              <a:solidFill>
                <a:srgbClr val="000000"/>
              </a:solidFill>
              <a:latin typeface="Segoe UI"/>
              <a:cs typeface="Segoe UI"/>
            </a:endParaRPr>
          </a:p>
          <a:p>
            <a:pPr marL="342900" indent="-342900" defTabSz="914400">
              <a:buAutoNum type="arabicPeriod"/>
              <a:defRPr/>
            </a:pPr>
            <a:r>
              <a:rPr lang="en-US" sz="1650" dirty="0">
                <a:solidFill>
                  <a:srgbClr val="000000"/>
                </a:solidFill>
                <a:ea typeface="+mn-lt"/>
                <a:cs typeface="+mn-lt"/>
              </a:rPr>
              <a:t>In Microsoft Purview, go to the Data Loss Prevention (DLP) section and create a new DLP for Copilot policy.</a:t>
            </a:r>
          </a:p>
          <a:p>
            <a:pPr marL="800083" lvl="1" indent="-342900" defTabSz="914400">
              <a:buFont typeface="Courier New" panose="02070309020205020404" pitchFamily="49" charset="0"/>
              <a:buChar char="o"/>
              <a:defRPr/>
            </a:pPr>
            <a:r>
              <a:rPr lang="en-US" sz="1400" dirty="0">
                <a:solidFill>
                  <a:srgbClr val="000000"/>
                </a:solidFill>
                <a:ea typeface="+mn-lt"/>
                <a:cs typeface="+mn-lt"/>
              </a:rPr>
              <a:t>Configure a DLP policy to target files that have been labeled using Microsoft Purview Information Protection.</a:t>
            </a:r>
          </a:p>
          <a:p>
            <a:pPr marL="800083" lvl="1" indent="-342900" defTabSz="914400">
              <a:buFont typeface="Courier New" panose="02070309020205020404" pitchFamily="49" charset="0"/>
              <a:buChar char="o"/>
              <a:defRPr/>
            </a:pPr>
            <a:r>
              <a:rPr lang="en-US" sz="1400" dirty="0">
                <a:solidFill>
                  <a:srgbClr val="000000"/>
                </a:solidFill>
                <a:ea typeface="+mn-lt"/>
                <a:cs typeface="+mn-lt"/>
              </a:rPr>
              <a:t>Enable the setting to block Copilot and Copilot Studio agents from accessing these labeled files. This will:</a:t>
            </a:r>
          </a:p>
          <a:p>
            <a:pPr marL="1256649" lvl="2" indent="-342900" defTabSz="914400" fontAlgn="base">
              <a:spcBef>
                <a:spcPct val="0"/>
              </a:spcBef>
              <a:spcAft>
                <a:spcPct val="0"/>
              </a:spcAft>
              <a:buFont typeface="Courier New"/>
              <a:buChar char="o"/>
              <a:defRPr/>
            </a:pPr>
            <a:r>
              <a:rPr lang="en-US" sz="1400" dirty="0">
                <a:solidFill>
                  <a:srgbClr val="000000"/>
                </a:solidFill>
                <a:ea typeface="+mn-lt"/>
                <a:cs typeface="+mn-lt"/>
              </a:rPr>
              <a:t>Prevent Copilot from generating responses based on sensitivity labeled files containing specific SITs.</a:t>
            </a:r>
          </a:p>
          <a:p>
            <a:pPr marL="1256649" lvl="2" indent="-342900" defTabSz="914400">
              <a:spcBef>
                <a:spcPct val="0"/>
              </a:spcBef>
              <a:spcAft>
                <a:spcPct val="0"/>
              </a:spcAft>
              <a:buFont typeface="Courier New"/>
              <a:buChar char="o"/>
              <a:defRPr/>
            </a:pPr>
            <a:r>
              <a:rPr lang="en-US" sz="1400" dirty="0">
                <a:solidFill>
                  <a:srgbClr val="000000"/>
                </a:solidFill>
                <a:ea typeface="+mn-lt"/>
                <a:cs typeface="+mn-lt"/>
              </a:rPr>
              <a:t>Block summarization of such files if it violates usage guidelines.</a:t>
            </a:r>
          </a:p>
          <a:p>
            <a:pPr marL="1256649" lvl="2" indent="-342900" defTabSz="914400">
              <a:spcBef>
                <a:spcPct val="0"/>
              </a:spcBef>
              <a:spcAft>
                <a:spcPct val="0"/>
              </a:spcAft>
              <a:buFont typeface="Courier New"/>
              <a:buChar char="o"/>
              <a:defRPr/>
            </a:pPr>
            <a:r>
              <a:rPr lang="en-US" sz="1400" dirty="0">
                <a:solidFill>
                  <a:srgbClr val="000000"/>
                </a:solidFill>
                <a:ea typeface="+mn-lt"/>
                <a:cs typeface="+mn-lt"/>
              </a:rPr>
              <a:t>Restrict Copilot from processing emails labeled with sensitivity tags (e.g., Confidential, Highly Confidential). This will ensure Agents with the capabilities to send emails will not have access to sensitivity labeled mail. </a:t>
            </a:r>
          </a:p>
        </p:txBody>
      </p:sp>
      <p:sp>
        <p:nvSpPr>
          <p:cNvPr id="10" name="Graphic 39" descr="Icon of a shield">
            <a:extLst>
              <a:ext uri="{FF2B5EF4-FFF2-40B4-BE49-F238E27FC236}">
                <a16:creationId xmlns:a16="http://schemas.microsoft.com/office/drawing/2014/main" id="{52066951-5902-7461-74CD-F5606387F5B1}"/>
              </a:ext>
            </a:extLst>
          </p:cNvPr>
          <p:cNvSpPr>
            <a:spLocks/>
          </p:cNvSpPr>
          <p:nvPr/>
        </p:nvSpPr>
        <p:spPr>
          <a:xfrm>
            <a:off x="963836" y="5004103"/>
            <a:ext cx="261294" cy="31940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49C5B1"/>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B74429B6-32A3-E715-2955-45D92ABA7C94}"/>
              </a:ext>
            </a:extLst>
          </p:cNvPr>
          <p:cNvSpPr txBox="1"/>
          <p:nvPr/>
        </p:nvSpPr>
        <p:spPr>
          <a:xfrm>
            <a:off x="1300294" y="5004215"/>
            <a:ext cx="2599123" cy="677108"/>
          </a:xfrm>
          <a:prstGeom prst="rect">
            <a:avLst/>
          </a:prstGeom>
          <a:noFill/>
        </p:spPr>
        <p:txBody>
          <a:bodyPr wrap="square" lIns="0" tIns="0" rIns="0" bIns="0" rtlCol="0">
            <a:spAutoFit/>
          </a:bodyPr>
          <a:lstStyle/>
          <a:p>
            <a:r>
              <a:rPr lang="en-US" sz="1200">
                <a:ea typeface="+mn-lt"/>
                <a:cs typeface="+mn-lt"/>
              </a:rPr>
              <a:t>Ensure Copilot-generated content is governed and protected by default </a:t>
            </a:r>
            <a:r>
              <a:rPr lang="en-US" sz="1200">
                <a:ln w="3175">
                  <a:noFill/>
                </a:ln>
                <a:ea typeface="+mn-lt"/>
                <a:cs typeface="Segoe UI Semibold"/>
              </a:rPr>
              <a:t>  </a:t>
            </a:r>
            <a:endParaRPr lang="en-US" sz="1200">
              <a:cs typeface="Segoe UI Semibold"/>
            </a:endParaRPr>
          </a:p>
          <a:p>
            <a:pPr algn="l"/>
            <a:endParaRPr lang="en-US" sz="2000"/>
          </a:p>
        </p:txBody>
      </p:sp>
      <p:sp>
        <p:nvSpPr>
          <p:cNvPr id="9" name="TextBox 8">
            <a:extLst>
              <a:ext uri="{FF2B5EF4-FFF2-40B4-BE49-F238E27FC236}">
                <a16:creationId xmlns:a16="http://schemas.microsoft.com/office/drawing/2014/main" id="{E0C859D9-7671-9261-C8B3-C588F4596484}"/>
              </a:ext>
            </a:extLst>
          </p:cNvPr>
          <p:cNvSpPr txBox="1">
            <a:spLocks/>
          </p:cNvSpPr>
          <p:nvPr/>
        </p:nvSpPr>
        <p:spPr>
          <a:xfrm>
            <a:off x="1397000" y="1605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ea typeface="+mn-lt"/>
                <a:cs typeface="+mn-lt"/>
              </a:rPr>
              <a:t>Establish Sensitivity Labeling and Permissions Framework</a:t>
            </a:r>
            <a:endParaRPr lang="en-US" sz="1400"/>
          </a:p>
        </p:txBody>
      </p:sp>
      <p:sp>
        <p:nvSpPr>
          <p:cNvPr id="3" name="Oval 2">
            <a:extLst>
              <a:ext uri="{FF2B5EF4-FFF2-40B4-BE49-F238E27FC236}">
                <a16:creationId xmlns:a16="http://schemas.microsoft.com/office/drawing/2014/main" id="{FA5EB4EA-E141-5E7E-CA19-4B2F59CA252E}"/>
              </a:ext>
              <a:ext uri="{C183D7F6-B498-43B3-948B-1728B52AA6E4}">
                <adec:decorative xmlns:adec="http://schemas.microsoft.com/office/drawing/2017/decorative" val="0"/>
              </a:ext>
            </a:extLst>
          </p:cNvPr>
          <p:cNvSpPr/>
          <p:nvPr/>
        </p:nvSpPr>
        <p:spPr bwMode="auto">
          <a:xfrm>
            <a:off x="942399" y="324359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3</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8491B61F-6401-CE5D-EE12-5B7AF56DAC6D}"/>
              </a:ext>
            </a:extLst>
          </p:cNvPr>
          <p:cNvSpPr txBox="1">
            <a:spLocks/>
          </p:cNvSpPr>
          <p:nvPr/>
        </p:nvSpPr>
        <p:spPr>
          <a:xfrm>
            <a:off x="1371879" y="3183894"/>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ea typeface="+mn-lt"/>
                <a:cs typeface="+mn-lt"/>
              </a:rPr>
              <a:t>Turn on DLP for Copilot to protect sensitive content</a:t>
            </a:r>
            <a:endParaRPr lang="en-US">
              <a:cs typeface="Segoe UI"/>
            </a:endParaRPr>
          </a:p>
        </p:txBody>
      </p:sp>
    </p:spTree>
    <p:extLst>
      <p:ext uri="{BB962C8B-B14F-4D97-AF65-F5344CB8AC3E}">
        <p14:creationId xmlns:p14="http://schemas.microsoft.com/office/powerpoint/2010/main" val="4276656854"/>
      </p:ext>
    </p:extLst>
  </p:cSld>
  <p:clrMapOvr>
    <a:masterClrMapping/>
  </p:clrMapOvr>
  <p:transition>
    <p:fade/>
  </p:transition>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CAA57-4E7C-238E-313C-103F16FCC3A4}"/>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81143205-0743-8FC1-3DED-B64A2A42CEA0}"/>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7B7B51E3-8EA8-CD1C-B444-C04CFA05BDF1}"/>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A8A70C1A-469F-9C8B-0D1F-5448823C9E42}"/>
              </a:ext>
              <a:ext uri="{C183D7F6-B498-43B3-948B-1728B52AA6E4}">
                <adec:decorative xmlns:adec="http://schemas.microsoft.com/office/drawing/2017/decorative" val="1"/>
              </a:ext>
            </a:extLst>
          </p:cNvPr>
          <p:cNvSpPr>
            <a:spLocks/>
          </p:cNvSpPr>
          <p:nvPr/>
        </p:nvSpPr>
        <p:spPr bwMode="auto">
          <a:xfrm>
            <a:off x="890982" y="4532122"/>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spcBef>
                <a:spcPts val="600"/>
              </a:spcBef>
              <a:spcAft>
                <a:spcPts val="600"/>
              </a:spcAft>
              <a:defRPr/>
            </a:pPr>
            <a:endParaRPr lang="en-US" sz="1200">
              <a:ln w="3175">
                <a:noFill/>
              </a:ln>
              <a:solidFill>
                <a:schemeClr val="tx1"/>
              </a:solidFill>
              <a:latin typeface="Segoe UI"/>
              <a:ea typeface="+mn-lt"/>
              <a:cs typeface="Segoe UI Semibold"/>
            </a:endParaRPr>
          </a:p>
        </p:txBody>
      </p:sp>
      <p:cxnSp>
        <p:nvCxnSpPr>
          <p:cNvPr id="32" name="!!line2">
            <a:extLst>
              <a:ext uri="{FF2B5EF4-FFF2-40B4-BE49-F238E27FC236}">
                <a16:creationId xmlns:a16="http://schemas.microsoft.com/office/drawing/2014/main" id="{77A3D79E-079E-BE6B-E8B1-F9CFCEF07A2A}"/>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36AA1C34-13DE-6889-452F-6334237E1EB1}"/>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655685AE-89DD-ECD6-0412-EE5EA991E032}"/>
              </a:ext>
            </a:extLst>
          </p:cNvPr>
          <p:cNvSpPr>
            <a:spLocks noGrp="1"/>
          </p:cNvSpPr>
          <p:nvPr>
            <p:ph type="title"/>
          </p:nvPr>
        </p:nvSpPr>
        <p:spPr>
          <a:xfrm>
            <a:off x="894696" y="963670"/>
            <a:ext cx="3056156" cy="830997"/>
          </a:xfrm>
        </p:spPr>
        <p:txBody>
          <a:bodyPr/>
          <a:lstStyle/>
          <a:p>
            <a:r>
              <a:rPr lang="en-US" sz="1800">
                <a:solidFill>
                  <a:schemeClr val="accent1"/>
                </a:solidFill>
                <a:ea typeface="+mn-lt"/>
                <a:cs typeface="+mn-lt"/>
              </a:rPr>
              <a:t>Monitor and Detect Risky Behavior</a:t>
            </a:r>
            <a:br>
              <a:rPr lang="en-US" sz="1800">
                <a:ea typeface="+mn-lt"/>
                <a:cs typeface="+mn-lt"/>
              </a:rPr>
            </a:br>
            <a:endParaRPr lang="en-US" sz="1800">
              <a:ea typeface="+mj-lt"/>
              <a:cs typeface="+mj-lt"/>
            </a:endParaRPr>
          </a:p>
        </p:txBody>
      </p:sp>
      <p:sp>
        <p:nvSpPr>
          <p:cNvPr id="16" name="Oval 15">
            <a:extLst>
              <a:ext uri="{FF2B5EF4-FFF2-40B4-BE49-F238E27FC236}">
                <a16:creationId xmlns:a16="http://schemas.microsoft.com/office/drawing/2014/main" id="{BA6FD6F9-29DB-7773-8132-2808C955144F}"/>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13" name="TextBox 12">
            <a:extLst>
              <a:ext uri="{FF2B5EF4-FFF2-40B4-BE49-F238E27FC236}">
                <a16:creationId xmlns:a16="http://schemas.microsoft.com/office/drawing/2014/main" id="{BBBBA4FE-9C5D-6ED7-41B6-13A98134075E}"/>
              </a:ext>
            </a:extLst>
          </p:cNvPr>
          <p:cNvSpPr txBox="1">
            <a:spLocks/>
          </p:cNvSpPr>
          <p:nvPr/>
        </p:nvSpPr>
        <p:spPr>
          <a:xfrm>
            <a:off x="1414569" y="1679516"/>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200" dirty="0">
                <a:solidFill>
                  <a:srgbClr val="000000"/>
                </a:solidFill>
                <a:ea typeface="+mn-lt"/>
                <a:cs typeface="+mn-lt"/>
              </a:rPr>
              <a:t>Audit risky behavior with Communication Compliance</a:t>
            </a:r>
            <a:endParaRPr lang="en-US" sz="1200" dirty="0">
              <a:ea typeface="+mn-ea"/>
              <a:cs typeface="+mn-cs"/>
            </a:endParaRPr>
          </a:p>
        </p:txBody>
      </p:sp>
      <p:sp>
        <p:nvSpPr>
          <p:cNvPr id="28" name="Oval 27">
            <a:extLst>
              <a:ext uri="{FF2B5EF4-FFF2-40B4-BE49-F238E27FC236}">
                <a16:creationId xmlns:a16="http://schemas.microsoft.com/office/drawing/2014/main" id="{0485DAB6-6785-C7E6-E7A4-B972A2F6FDD2}"/>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0" name="Oval 29">
            <a:extLst>
              <a:ext uri="{FF2B5EF4-FFF2-40B4-BE49-F238E27FC236}">
                <a16:creationId xmlns:a16="http://schemas.microsoft.com/office/drawing/2014/main" id="{D7CAEEE2-6294-4280-1728-F90587AF6FD6}"/>
              </a:ext>
              <a:ext uri="{C183D7F6-B498-43B3-948B-1728B52AA6E4}">
                <adec:decorative xmlns:adec="http://schemas.microsoft.com/office/drawing/2017/decorative" val="0"/>
              </a:ext>
            </a:extLst>
          </p:cNvPr>
          <p:cNvSpPr/>
          <p:nvPr/>
        </p:nvSpPr>
        <p:spPr bwMode="auto">
          <a:xfrm>
            <a:off x="954409" y="314397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4" name="TextBox 33">
            <a:extLst>
              <a:ext uri="{FF2B5EF4-FFF2-40B4-BE49-F238E27FC236}">
                <a16:creationId xmlns:a16="http://schemas.microsoft.com/office/drawing/2014/main" id="{12A51980-36E7-4EA9-F45F-DFB2A461E58C}"/>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12" name="TextBox 11">
            <a:extLst>
              <a:ext uri="{FF2B5EF4-FFF2-40B4-BE49-F238E27FC236}">
                <a16:creationId xmlns:a16="http://schemas.microsoft.com/office/drawing/2014/main" id="{C5B3C9D8-426D-03A9-CC6A-AA2CB160F54A}"/>
              </a:ext>
            </a:extLst>
          </p:cNvPr>
          <p:cNvSpPr txBox="1"/>
          <p:nvPr/>
        </p:nvSpPr>
        <p:spPr>
          <a:xfrm>
            <a:off x="4502424" y="713805"/>
            <a:ext cx="6975774" cy="5177882"/>
          </a:xfrm>
          <a:prstGeom prst="rect">
            <a:avLst/>
          </a:prstGeom>
          <a:noFill/>
          <a:ln w="63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a:solidFill>
                  <a:srgbClr val="0078D4"/>
                </a:solidFill>
                <a:latin typeface="+mj-lt"/>
                <a:ea typeface="+mn-lt"/>
                <a:cs typeface="+mn-lt"/>
              </a:rPr>
              <a:t>Audit risky behavior with Communication Compliance</a:t>
            </a:r>
          </a:p>
          <a:p>
            <a:pPr marL="114300" defTabSz="914400">
              <a:spcAft>
                <a:spcPts val="600"/>
              </a:spcAft>
              <a:defRPr/>
            </a:pPr>
            <a:endParaRPr lang="en-US" sz="1400">
              <a:solidFill>
                <a:srgbClr val="000000"/>
              </a:solidFill>
              <a:latin typeface="Segoe UI"/>
              <a:cs typeface="Segoe UI"/>
            </a:endParaRPr>
          </a:p>
          <a:p>
            <a:pPr marL="457200" lvl="0" indent="-457200">
              <a:buAutoNum type="arabicPeriod"/>
            </a:pPr>
            <a:r>
              <a:rPr lang="en-US" sz="1650">
                <a:solidFill>
                  <a:schemeClr val="tx1"/>
                </a:solidFill>
              </a:rPr>
              <a:t>Navigate to Communication Compliance (CC)</a:t>
            </a:r>
          </a:p>
          <a:p>
            <a:pPr marL="914383" lvl="1" indent="-457200">
              <a:buFont typeface="Courier New" panose="02070309020205020404" pitchFamily="49" charset="0"/>
              <a:buChar char="o"/>
            </a:pPr>
            <a:r>
              <a:rPr lang="en-US" sz="1600">
                <a:solidFill>
                  <a:schemeClr val="tx1"/>
                </a:solidFill>
              </a:rPr>
              <a:t>Create a policy to detect prompt injection attacks or other risky behaviors while using Copilot. Use this to audit user activity and identify potential misuse.</a:t>
            </a:r>
            <a:br>
              <a:rPr lang="en-US" sz="1600">
                <a:solidFill>
                  <a:schemeClr val="tx1"/>
                </a:solidFill>
              </a:rPr>
            </a:br>
            <a:endParaRPr lang="en-US" sz="1415">
              <a:solidFill>
                <a:schemeClr val="tx1"/>
              </a:solidFill>
            </a:endParaRPr>
          </a:p>
          <a:p>
            <a:pPr marL="457200" lvl="0" indent="-457200">
              <a:buAutoNum type="arabicPeriod"/>
            </a:pPr>
            <a:r>
              <a:rPr lang="en-US" sz="1650">
                <a:solidFill>
                  <a:schemeClr val="tx1"/>
                </a:solidFill>
              </a:rPr>
              <a:t>If you need to monitor and respond for legal reasons, please note that eDiscovery is available to assist with these requirements. </a:t>
            </a:r>
          </a:p>
          <a:p>
            <a:pPr marL="914383" lvl="1" indent="-457200">
              <a:buFont typeface="Courier New" panose="02070309020205020404" pitchFamily="49" charset="0"/>
              <a:buChar char="o"/>
            </a:pPr>
            <a:r>
              <a:rPr lang="en-US" sz="1415">
                <a:solidFill>
                  <a:schemeClr val="tx1"/>
                </a:solidFill>
              </a:rPr>
              <a:t>Preserve, collect, review, analyze, and export data relevant to investigations.</a:t>
            </a:r>
          </a:p>
          <a:p>
            <a:pPr marL="914383" lvl="1" indent="-457200">
              <a:buFont typeface="Courier New" panose="02070309020205020404" pitchFamily="49" charset="0"/>
              <a:buChar char="o"/>
            </a:pPr>
            <a:r>
              <a:rPr lang="en-US" sz="1415">
                <a:solidFill>
                  <a:schemeClr val="tx1"/>
                </a:solidFill>
              </a:rPr>
              <a:t>Manage custodians, legal holds, review sets, and case content.</a:t>
            </a:r>
          </a:p>
          <a:p>
            <a:pPr marL="914383" lvl="1" indent="-457200">
              <a:buFont typeface="Courier New" panose="02070309020205020404" pitchFamily="49" charset="0"/>
              <a:buChar char="o"/>
            </a:pPr>
            <a:r>
              <a:rPr lang="en-US" sz="1415">
                <a:solidFill>
                  <a:schemeClr val="tx1"/>
                </a:solidFill>
              </a:rPr>
              <a:t>Use predictive coding and attorney-client privilege detection to streamline legal review.</a:t>
            </a:r>
          </a:p>
          <a:p>
            <a:pPr marL="914383" lvl="1" indent="-457200">
              <a:buFont typeface="Courier New" panose="02070309020205020404" pitchFamily="49" charset="0"/>
              <a:buChar char="o"/>
            </a:pPr>
            <a:r>
              <a:rPr lang="en-US" sz="1415">
                <a:solidFill>
                  <a:schemeClr val="tx1"/>
                </a:solidFill>
              </a:rPr>
              <a:t>Please refer to the provided </a:t>
            </a:r>
            <a:r>
              <a:rPr lang="en-US" sz="1415">
                <a:solidFill>
                  <a:schemeClr val="tx1"/>
                </a:solidFill>
                <a:hlinkClick r:id="rId3"/>
              </a:rPr>
              <a:t>documentation</a:t>
            </a:r>
            <a:r>
              <a:rPr lang="en-US" sz="1415">
                <a:solidFill>
                  <a:schemeClr val="tx1"/>
                </a:solidFill>
              </a:rPr>
              <a:t> for further guidance.</a:t>
            </a:r>
          </a:p>
          <a:p>
            <a:pPr marL="914383" lvl="1" indent="-457200">
              <a:buFont typeface="Courier New" panose="02070309020205020404" pitchFamily="49" charset="0"/>
              <a:buChar char="o"/>
            </a:pPr>
            <a:endParaRPr lang="en-US" sz="1400">
              <a:solidFill>
                <a:schemeClr val="tx1"/>
              </a:solidFill>
            </a:endParaRPr>
          </a:p>
        </p:txBody>
      </p:sp>
      <p:sp>
        <p:nvSpPr>
          <p:cNvPr id="2" name="TextBox 1">
            <a:extLst>
              <a:ext uri="{FF2B5EF4-FFF2-40B4-BE49-F238E27FC236}">
                <a16:creationId xmlns:a16="http://schemas.microsoft.com/office/drawing/2014/main" id="{F9128C9E-B66E-7DC9-D655-987649995E09}"/>
              </a:ext>
            </a:extLst>
          </p:cNvPr>
          <p:cNvSpPr txBox="1">
            <a:spLocks/>
          </p:cNvSpPr>
          <p:nvPr/>
        </p:nvSpPr>
        <p:spPr>
          <a:xfrm>
            <a:off x="1396999" y="2418068"/>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00"/>
              </a:spcAft>
              <a:defRPr/>
            </a:pPr>
            <a:r>
              <a:rPr lang="en-US" sz="1200">
                <a:solidFill>
                  <a:srgbClr val="000000"/>
                </a:solidFill>
                <a:ea typeface="+mn-lt"/>
                <a:cs typeface="+mn-lt"/>
              </a:rPr>
              <a:t>Establish Risk-Based Controls with Insider Risk Management</a:t>
            </a:r>
            <a:endParaRPr lang="en-US" sz="1200">
              <a:ea typeface="+mn-lt"/>
              <a:cs typeface="+mn-lt"/>
            </a:endParaRPr>
          </a:p>
        </p:txBody>
      </p:sp>
      <p:sp>
        <p:nvSpPr>
          <p:cNvPr id="11" name="TextBox 10">
            <a:extLst>
              <a:ext uri="{FF2B5EF4-FFF2-40B4-BE49-F238E27FC236}">
                <a16:creationId xmlns:a16="http://schemas.microsoft.com/office/drawing/2014/main" id="{EA4FDA7D-8522-BC02-4E98-4902C1BC9E73}"/>
              </a:ext>
            </a:extLst>
          </p:cNvPr>
          <p:cNvSpPr txBox="1"/>
          <p:nvPr/>
        </p:nvSpPr>
        <p:spPr>
          <a:xfrm>
            <a:off x="1300294" y="5004215"/>
            <a:ext cx="2599123" cy="677108"/>
          </a:xfrm>
          <a:prstGeom prst="rect">
            <a:avLst/>
          </a:prstGeom>
          <a:noFill/>
        </p:spPr>
        <p:txBody>
          <a:bodyPr wrap="square" lIns="0" tIns="0" rIns="0" bIns="0" rtlCol="0">
            <a:spAutoFit/>
          </a:bodyPr>
          <a:lstStyle/>
          <a:p>
            <a:r>
              <a:rPr lang="en-US" sz="1200">
                <a:ea typeface="+mn-lt"/>
                <a:cs typeface="+mn-lt"/>
              </a:rPr>
              <a:t>Detect and mitigate insider threats and misuse of Copilot</a:t>
            </a:r>
            <a:endParaRPr lang="en-US" sz="1200"/>
          </a:p>
          <a:p>
            <a:pPr algn="l"/>
            <a:endParaRPr lang="en-US" sz="2000" err="1"/>
          </a:p>
        </p:txBody>
      </p:sp>
      <p:cxnSp>
        <p:nvCxnSpPr>
          <p:cNvPr id="5" name="!!line2">
            <a:extLst>
              <a:ext uri="{FF2B5EF4-FFF2-40B4-BE49-F238E27FC236}">
                <a16:creationId xmlns:a16="http://schemas.microsoft.com/office/drawing/2014/main" id="{B659B81D-D4FE-B0A3-31D3-BD93744A0C84}"/>
              </a:ext>
              <a:ext uri="{C183D7F6-B498-43B3-948B-1728B52AA6E4}">
                <adec:decorative xmlns:adec="http://schemas.microsoft.com/office/drawing/2017/decorative" val="1"/>
              </a:ext>
            </a:extLst>
          </p:cNvPr>
          <p:cNvCxnSpPr>
            <a:cxnSpLocks/>
          </p:cNvCxnSpPr>
          <p:nvPr/>
        </p:nvCxnSpPr>
        <p:spPr>
          <a:xfrm>
            <a:off x="1328839" y="3732812"/>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4" name="Graphic 39" descr="Icon of a shield">
            <a:extLst>
              <a:ext uri="{FF2B5EF4-FFF2-40B4-BE49-F238E27FC236}">
                <a16:creationId xmlns:a16="http://schemas.microsoft.com/office/drawing/2014/main" id="{340F4D6C-1DDF-9412-46B9-AE64AB42CE8E}"/>
              </a:ext>
            </a:extLst>
          </p:cNvPr>
          <p:cNvSpPr>
            <a:spLocks/>
          </p:cNvSpPr>
          <p:nvPr/>
        </p:nvSpPr>
        <p:spPr>
          <a:xfrm>
            <a:off x="950772" y="5004215"/>
            <a:ext cx="261294" cy="31940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chemeClr val="accent2">
              <a:lumMod val="50000"/>
            </a:schemeClr>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724101E7-E2A2-B22F-2D6C-9C42D603DD00}"/>
              </a:ext>
            </a:extLst>
          </p:cNvPr>
          <p:cNvSpPr txBox="1">
            <a:spLocks/>
          </p:cNvSpPr>
          <p:nvPr/>
        </p:nvSpPr>
        <p:spPr>
          <a:xfrm>
            <a:off x="1359417" y="3163280"/>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00"/>
              </a:spcAft>
              <a:defRPr/>
            </a:pPr>
            <a:r>
              <a:rPr lang="en-US" sz="1200">
                <a:solidFill>
                  <a:srgbClr val="000000"/>
                </a:solidFill>
                <a:ea typeface="+mn-lt"/>
                <a:cs typeface="+mn-lt"/>
              </a:rPr>
              <a:t>Restrict high risk users from interacting with sensitive data</a:t>
            </a:r>
            <a:endParaRPr lang="en-US" sz="1200">
              <a:ea typeface="+mn-lt"/>
              <a:cs typeface="+mn-lt"/>
            </a:endParaRPr>
          </a:p>
        </p:txBody>
      </p:sp>
    </p:spTree>
    <p:extLst>
      <p:ext uri="{BB962C8B-B14F-4D97-AF65-F5344CB8AC3E}">
        <p14:creationId xmlns:p14="http://schemas.microsoft.com/office/powerpoint/2010/main" val="23012129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6630B-108C-8199-2308-3F5C74C1335F}"/>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88FA701E-4A05-7674-2FB3-FF4225B955C9}"/>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C03520CF-F04A-7A48-1940-BF8DAA5B272B}"/>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DD9C2235-532D-BCC3-E38A-FF82740C1F9F}"/>
              </a:ext>
              <a:ext uri="{C183D7F6-B498-43B3-948B-1728B52AA6E4}">
                <adec:decorative xmlns:adec="http://schemas.microsoft.com/office/drawing/2017/decorative" val="1"/>
              </a:ext>
            </a:extLst>
          </p:cNvPr>
          <p:cNvSpPr>
            <a:spLocks/>
          </p:cNvSpPr>
          <p:nvPr/>
        </p:nvSpPr>
        <p:spPr bwMode="auto">
          <a:xfrm>
            <a:off x="890982" y="4532122"/>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spcBef>
                <a:spcPts val="600"/>
              </a:spcBef>
              <a:spcAft>
                <a:spcPts val="600"/>
              </a:spcAft>
              <a:defRPr/>
            </a:pPr>
            <a:endParaRPr lang="en-US" sz="1200">
              <a:ln w="3175">
                <a:noFill/>
              </a:ln>
              <a:solidFill>
                <a:schemeClr val="tx1"/>
              </a:solidFill>
              <a:latin typeface="Segoe UI"/>
              <a:ea typeface="+mn-lt"/>
              <a:cs typeface="Segoe UI Semibold"/>
            </a:endParaRPr>
          </a:p>
        </p:txBody>
      </p:sp>
      <p:cxnSp>
        <p:nvCxnSpPr>
          <p:cNvPr id="32" name="!!line2">
            <a:extLst>
              <a:ext uri="{FF2B5EF4-FFF2-40B4-BE49-F238E27FC236}">
                <a16:creationId xmlns:a16="http://schemas.microsoft.com/office/drawing/2014/main" id="{8B96D449-4C8E-66BB-F929-ADF944CECADA}"/>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16712EBD-3753-67B8-34CC-8633CA8025FC}"/>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81215D9-3AAB-D4B7-57F4-D1E093A80185}"/>
              </a:ext>
            </a:extLst>
          </p:cNvPr>
          <p:cNvSpPr>
            <a:spLocks noGrp="1"/>
          </p:cNvSpPr>
          <p:nvPr>
            <p:ph type="title"/>
          </p:nvPr>
        </p:nvSpPr>
        <p:spPr>
          <a:xfrm>
            <a:off x="890982" y="969164"/>
            <a:ext cx="3056156" cy="666878"/>
          </a:xfrm>
        </p:spPr>
        <p:txBody>
          <a:bodyPr/>
          <a:lstStyle/>
          <a:p>
            <a:r>
              <a:rPr lang="en-US" sz="1800">
                <a:solidFill>
                  <a:schemeClr val="accent1"/>
                </a:solidFill>
                <a:ea typeface="+mn-lt"/>
                <a:cs typeface="+mn-lt"/>
              </a:rPr>
              <a:t>Monitor and Detect Risky Behavior</a:t>
            </a:r>
            <a:br>
              <a:rPr lang="en-US" sz="1800">
                <a:ea typeface="+mn-lt"/>
                <a:cs typeface="+mn-lt"/>
              </a:rPr>
            </a:br>
            <a:endParaRPr lang="en-US" sz="1800">
              <a:ea typeface="+mj-lt"/>
              <a:cs typeface="+mj-lt"/>
            </a:endParaRPr>
          </a:p>
        </p:txBody>
      </p:sp>
      <p:sp>
        <p:nvSpPr>
          <p:cNvPr id="16" name="Oval 15">
            <a:extLst>
              <a:ext uri="{FF2B5EF4-FFF2-40B4-BE49-F238E27FC236}">
                <a16:creationId xmlns:a16="http://schemas.microsoft.com/office/drawing/2014/main" id="{2CF1E5D9-1BD3-7B54-E28D-892509A3D5E3}"/>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28" name="Oval 27">
            <a:extLst>
              <a:ext uri="{FF2B5EF4-FFF2-40B4-BE49-F238E27FC236}">
                <a16:creationId xmlns:a16="http://schemas.microsoft.com/office/drawing/2014/main" id="{01C8D921-04B8-D80C-4382-469A83A5E47C}"/>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0" name="Oval 29">
            <a:extLst>
              <a:ext uri="{FF2B5EF4-FFF2-40B4-BE49-F238E27FC236}">
                <a16:creationId xmlns:a16="http://schemas.microsoft.com/office/drawing/2014/main" id="{A832C8DE-D84A-932E-679F-9429E57246ED}"/>
              </a:ext>
              <a:ext uri="{C183D7F6-B498-43B3-948B-1728B52AA6E4}">
                <adec:decorative xmlns:adec="http://schemas.microsoft.com/office/drawing/2017/decorative" val="0"/>
              </a:ext>
            </a:extLst>
          </p:cNvPr>
          <p:cNvSpPr/>
          <p:nvPr/>
        </p:nvSpPr>
        <p:spPr bwMode="auto">
          <a:xfrm>
            <a:off x="954409" y="314397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4" name="TextBox 33">
            <a:extLst>
              <a:ext uri="{FF2B5EF4-FFF2-40B4-BE49-F238E27FC236}">
                <a16:creationId xmlns:a16="http://schemas.microsoft.com/office/drawing/2014/main" id="{A9CD8EF7-B02A-1E85-1F10-344CD68F019D}"/>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12" name="TextBox 11">
            <a:extLst>
              <a:ext uri="{FF2B5EF4-FFF2-40B4-BE49-F238E27FC236}">
                <a16:creationId xmlns:a16="http://schemas.microsoft.com/office/drawing/2014/main" id="{B171BB57-4166-61DF-9A29-7D3BC27A18C3}"/>
              </a:ext>
            </a:extLst>
          </p:cNvPr>
          <p:cNvSpPr txBox="1"/>
          <p:nvPr/>
        </p:nvSpPr>
        <p:spPr>
          <a:xfrm>
            <a:off x="4502424" y="713805"/>
            <a:ext cx="6975774" cy="5177882"/>
          </a:xfrm>
          <a:prstGeom prst="rect">
            <a:avLst/>
          </a:prstGeom>
          <a:noFill/>
          <a:ln w="63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b="1">
                <a:solidFill>
                  <a:schemeClr val="accent1"/>
                </a:solidFill>
                <a:latin typeface="+mj-lt"/>
              </a:rPr>
              <a:t>Establish Risk-Based Controls with Insider Risk Management</a:t>
            </a:r>
            <a:br>
              <a:rPr lang="en-US" sz="1500">
                <a:solidFill>
                  <a:schemeClr val="tx1"/>
                </a:solidFill>
              </a:rPr>
            </a:br>
            <a:endParaRPr lang="en-US" sz="1500">
              <a:solidFill>
                <a:schemeClr val="tx1"/>
              </a:solidFill>
            </a:endParaRPr>
          </a:p>
          <a:p>
            <a:pPr marL="342282" indent="-342900">
              <a:buAutoNum type="arabicPeriod"/>
              <a:defRPr/>
            </a:pPr>
            <a:r>
              <a:rPr lang="en-US" sz="1600">
                <a:solidFill>
                  <a:schemeClr val="tx1"/>
                </a:solidFill>
              </a:rPr>
              <a:t>Ensure Insider Risk Management (IRM) policies are in place</a:t>
            </a:r>
          </a:p>
          <a:p>
            <a:pPr marL="799465" lvl="1" indent="-342900">
              <a:buFont typeface="Courier New" panose="02070309020205020404" pitchFamily="49" charset="0"/>
              <a:buChar char="o"/>
              <a:defRPr/>
            </a:pPr>
            <a:r>
              <a:rPr lang="en-US" sz="1400">
                <a:solidFill>
                  <a:schemeClr val="tx1"/>
                </a:solidFill>
              </a:rPr>
              <a:t>Enable Adaptive Protection within the Adaptive Protection settings tab. Adaptive Protection enables security administrators to dynamically safeguard their organizations by automatically applying stricter security policies to users based on their risk level, eliminating the need for manual intervention.</a:t>
            </a:r>
          </a:p>
          <a:p>
            <a:pPr marL="456565" lvl="1">
              <a:defRPr/>
            </a:pPr>
            <a:endParaRPr lang="en-US" sz="1400">
              <a:solidFill>
                <a:schemeClr val="tx1"/>
              </a:solidFill>
            </a:endParaRPr>
          </a:p>
          <a:p>
            <a:pPr marL="799465" lvl="1" indent="-342900">
              <a:buFont typeface="Courier New" panose="02070309020205020404" pitchFamily="49" charset="0"/>
              <a:buChar char="o"/>
              <a:defRPr/>
            </a:pPr>
            <a:endParaRPr lang="en-US" sz="1400">
              <a:solidFill>
                <a:schemeClr val="tx1"/>
              </a:solidFill>
            </a:endParaRPr>
          </a:p>
        </p:txBody>
      </p:sp>
      <p:sp>
        <p:nvSpPr>
          <p:cNvPr id="11" name="TextBox 10">
            <a:extLst>
              <a:ext uri="{FF2B5EF4-FFF2-40B4-BE49-F238E27FC236}">
                <a16:creationId xmlns:a16="http://schemas.microsoft.com/office/drawing/2014/main" id="{D61F689F-D11A-FB4F-2D2C-16AC00358CB0}"/>
              </a:ext>
            </a:extLst>
          </p:cNvPr>
          <p:cNvSpPr txBox="1"/>
          <p:nvPr/>
        </p:nvSpPr>
        <p:spPr>
          <a:xfrm>
            <a:off x="1300294" y="5004215"/>
            <a:ext cx="2599123" cy="677108"/>
          </a:xfrm>
          <a:prstGeom prst="rect">
            <a:avLst/>
          </a:prstGeom>
          <a:noFill/>
        </p:spPr>
        <p:txBody>
          <a:bodyPr wrap="square" lIns="0" tIns="0" rIns="0" bIns="0" rtlCol="0">
            <a:spAutoFit/>
          </a:bodyPr>
          <a:lstStyle/>
          <a:p>
            <a:r>
              <a:rPr lang="en-US" sz="1200">
                <a:ea typeface="+mn-lt"/>
                <a:cs typeface="+mn-lt"/>
              </a:rPr>
              <a:t>Detect and mitigate insider threats and misuse of Copilot</a:t>
            </a:r>
            <a:endParaRPr lang="en-US" sz="1200"/>
          </a:p>
          <a:p>
            <a:pPr algn="l"/>
            <a:endParaRPr lang="en-US" sz="2000" err="1"/>
          </a:p>
        </p:txBody>
      </p:sp>
      <p:sp>
        <p:nvSpPr>
          <p:cNvPr id="3" name="TextBox 2">
            <a:extLst>
              <a:ext uri="{FF2B5EF4-FFF2-40B4-BE49-F238E27FC236}">
                <a16:creationId xmlns:a16="http://schemas.microsoft.com/office/drawing/2014/main" id="{30138E1D-EAA5-9266-0414-EF585E045B36}"/>
              </a:ext>
            </a:extLst>
          </p:cNvPr>
          <p:cNvSpPr txBox="1">
            <a:spLocks/>
          </p:cNvSpPr>
          <p:nvPr/>
        </p:nvSpPr>
        <p:spPr>
          <a:xfrm>
            <a:off x="1359417" y="3163280"/>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00"/>
              </a:spcAft>
              <a:defRPr/>
            </a:pPr>
            <a:r>
              <a:rPr lang="en-US" sz="1200">
                <a:solidFill>
                  <a:srgbClr val="000000"/>
                </a:solidFill>
                <a:ea typeface="+mn-lt"/>
                <a:cs typeface="+mn-lt"/>
              </a:rPr>
              <a:t>Restrict high risk users from interacting with sensitive data</a:t>
            </a:r>
            <a:endParaRPr lang="en-US" sz="1200">
              <a:ea typeface="+mn-lt"/>
              <a:cs typeface="+mn-lt"/>
            </a:endParaRPr>
          </a:p>
        </p:txBody>
      </p:sp>
      <p:cxnSp>
        <p:nvCxnSpPr>
          <p:cNvPr id="5" name="!!line2">
            <a:extLst>
              <a:ext uri="{FF2B5EF4-FFF2-40B4-BE49-F238E27FC236}">
                <a16:creationId xmlns:a16="http://schemas.microsoft.com/office/drawing/2014/main" id="{A9FEE09D-7B9B-2BBF-DA15-8AFFFB67DD54}"/>
              </a:ext>
              <a:ext uri="{C183D7F6-B498-43B3-948B-1728B52AA6E4}">
                <adec:decorative xmlns:adec="http://schemas.microsoft.com/office/drawing/2017/decorative" val="1"/>
              </a:ext>
            </a:extLst>
          </p:cNvPr>
          <p:cNvCxnSpPr>
            <a:cxnSpLocks/>
          </p:cNvCxnSpPr>
          <p:nvPr/>
        </p:nvCxnSpPr>
        <p:spPr>
          <a:xfrm>
            <a:off x="1328839" y="3732812"/>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4" name="Graphic 39" descr="Icon of a shield">
            <a:extLst>
              <a:ext uri="{FF2B5EF4-FFF2-40B4-BE49-F238E27FC236}">
                <a16:creationId xmlns:a16="http://schemas.microsoft.com/office/drawing/2014/main" id="{139F482D-C384-B652-5629-98CB9BC1B89D}"/>
              </a:ext>
            </a:extLst>
          </p:cNvPr>
          <p:cNvSpPr>
            <a:spLocks/>
          </p:cNvSpPr>
          <p:nvPr/>
        </p:nvSpPr>
        <p:spPr>
          <a:xfrm>
            <a:off x="950772" y="5004215"/>
            <a:ext cx="261294" cy="31940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chemeClr val="accent2">
              <a:lumMod val="50000"/>
            </a:schemeClr>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C99CD7F9-3589-D39F-E9F1-5C756AD49F36}"/>
              </a:ext>
            </a:extLst>
          </p:cNvPr>
          <p:cNvSpPr txBox="1">
            <a:spLocks/>
          </p:cNvSpPr>
          <p:nvPr/>
        </p:nvSpPr>
        <p:spPr>
          <a:xfrm>
            <a:off x="1396999" y="2418068"/>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00"/>
              </a:spcAft>
              <a:defRPr/>
            </a:pPr>
            <a:r>
              <a:rPr lang="en-US" sz="1200">
                <a:solidFill>
                  <a:srgbClr val="000000"/>
                </a:solidFill>
                <a:ea typeface="+mn-lt"/>
                <a:cs typeface="+mn-lt"/>
              </a:rPr>
              <a:t>Establish Risk-Based Controls with Insider Risk Management</a:t>
            </a:r>
            <a:endParaRPr lang="en-US" sz="1200">
              <a:ea typeface="+mn-lt"/>
              <a:cs typeface="+mn-lt"/>
            </a:endParaRPr>
          </a:p>
        </p:txBody>
      </p:sp>
      <p:sp>
        <p:nvSpPr>
          <p:cNvPr id="15" name="TextBox 14">
            <a:extLst>
              <a:ext uri="{FF2B5EF4-FFF2-40B4-BE49-F238E27FC236}">
                <a16:creationId xmlns:a16="http://schemas.microsoft.com/office/drawing/2014/main" id="{718807FC-D9F8-2FA8-6CE3-1164EC18D0BA}"/>
              </a:ext>
            </a:extLst>
          </p:cNvPr>
          <p:cNvSpPr txBox="1">
            <a:spLocks/>
          </p:cNvSpPr>
          <p:nvPr/>
        </p:nvSpPr>
        <p:spPr>
          <a:xfrm>
            <a:off x="1414569" y="1679516"/>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200" dirty="0">
                <a:solidFill>
                  <a:srgbClr val="000000"/>
                </a:solidFill>
                <a:ea typeface="+mn-lt"/>
                <a:cs typeface="+mn-lt"/>
              </a:rPr>
              <a:t>Audit risky behavior with Communication Compliance</a:t>
            </a:r>
            <a:endParaRPr lang="en-US" sz="1200" dirty="0">
              <a:ea typeface="+mn-ea"/>
              <a:cs typeface="+mn-cs"/>
            </a:endParaRPr>
          </a:p>
        </p:txBody>
      </p:sp>
    </p:spTree>
    <p:extLst>
      <p:ext uri="{BB962C8B-B14F-4D97-AF65-F5344CB8AC3E}">
        <p14:creationId xmlns:p14="http://schemas.microsoft.com/office/powerpoint/2010/main" val="19411251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9FCFE-556D-9346-8BD5-E562F3E59721}"/>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FB19914E-3CA2-5A10-0717-69D2E1EC8268}"/>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8D4FB981-F777-D35B-4F1C-7CCEB722D9A9}"/>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DE00B683-8541-4F9E-B86D-22BDE976CC39}"/>
              </a:ext>
              <a:ext uri="{C183D7F6-B498-43B3-948B-1728B52AA6E4}">
                <adec:decorative xmlns:adec="http://schemas.microsoft.com/office/drawing/2017/decorative" val="1"/>
              </a:ext>
            </a:extLst>
          </p:cNvPr>
          <p:cNvSpPr>
            <a:spLocks/>
          </p:cNvSpPr>
          <p:nvPr/>
        </p:nvSpPr>
        <p:spPr bwMode="auto">
          <a:xfrm>
            <a:off x="890982" y="4532122"/>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spcBef>
                <a:spcPts val="600"/>
              </a:spcBef>
              <a:spcAft>
                <a:spcPts val="600"/>
              </a:spcAft>
              <a:defRPr/>
            </a:pPr>
            <a:endParaRPr lang="en-US" sz="1200">
              <a:ln w="3175">
                <a:noFill/>
              </a:ln>
              <a:solidFill>
                <a:schemeClr val="tx1"/>
              </a:solidFill>
              <a:latin typeface="Segoe UI"/>
              <a:ea typeface="+mn-lt"/>
              <a:cs typeface="Segoe UI Semibold"/>
            </a:endParaRPr>
          </a:p>
        </p:txBody>
      </p:sp>
      <p:cxnSp>
        <p:nvCxnSpPr>
          <p:cNvPr id="32" name="!!line2">
            <a:extLst>
              <a:ext uri="{FF2B5EF4-FFF2-40B4-BE49-F238E27FC236}">
                <a16:creationId xmlns:a16="http://schemas.microsoft.com/office/drawing/2014/main" id="{D369FF21-3D33-EA82-FFC0-EF380A8B394A}"/>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8E6C6AF6-8C63-7EBB-D119-7FD0B0812864}"/>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22130A9F-6440-24BD-5AB6-A74CE717FD9D}"/>
              </a:ext>
            </a:extLst>
          </p:cNvPr>
          <p:cNvSpPr>
            <a:spLocks noGrp="1"/>
          </p:cNvSpPr>
          <p:nvPr>
            <p:ph type="title"/>
          </p:nvPr>
        </p:nvSpPr>
        <p:spPr>
          <a:xfrm>
            <a:off x="890982" y="969164"/>
            <a:ext cx="3056156" cy="666878"/>
          </a:xfrm>
        </p:spPr>
        <p:txBody>
          <a:bodyPr/>
          <a:lstStyle/>
          <a:p>
            <a:r>
              <a:rPr lang="en-US" sz="1800" dirty="0">
                <a:solidFill>
                  <a:schemeClr val="accent1"/>
                </a:solidFill>
                <a:ea typeface="+mn-lt"/>
                <a:cs typeface="+mn-lt"/>
              </a:rPr>
              <a:t>Monitor and Detect Risky Behavior</a:t>
            </a:r>
            <a:br>
              <a:rPr lang="en-US" sz="1800" dirty="0">
                <a:ea typeface="+mn-lt"/>
                <a:cs typeface="+mn-lt"/>
              </a:rPr>
            </a:br>
            <a:endParaRPr lang="en-US" sz="1800" dirty="0">
              <a:ea typeface="+mj-lt"/>
              <a:cs typeface="+mj-lt"/>
            </a:endParaRPr>
          </a:p>
        </p:txBody>
      </p:sp>
      <p:sp>
        <p:nvSpPr>
          <p:cNvPr id="16" name="Oval 15">
            <a:extLst>
              <a:ext uri="{FF2B5EF4-FFF2-40B4-BE49-F238E27FC236}">
                <a16:creationId xmlns:a16="http://schemas.microsoft.com/office/drawing/2014/main" id="{2F500C9D-C799-E7B5-DA09-2FE5AB77B1AF}"/>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28" name="Oval 27">
            <a:extLst>
              <a:ext uri="{FF2B5EF4-FFF2-40B4-BE49-F238E27FC236}">
                <a16:creationId xmlns:a16="http://schemas.microsoft.com/office/drawing/2014/main" id="{372D9DCF-4C9B-77F2-D2A2-CBCC344B92ED}"/>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4" name="TextBox 33">
            <a:extLst>
              <a:ext uri="{FF2B5EF4-FFF2-40B4-BE49-F238E27FC236}">
                <a16:creationId xmlns:a16="http://schemas.microsoft.com/office/drawing/2014/main" id="{F536B38C-F096-A200-B737-59D2EB6E18AB}"/>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12" name="TextBox 11">
            <a:extLst>
              <a:ext uri="{FF2B5EF4-FFF2-40B4-BE49-F238E27FC236}">
                <a16:creationId xmlns:a16="http://schemas.microsoft.com/office/drawing/2014/main" id="{F65DBCB4-6CE5-3FD3-50F9-BF476B6C17FE}"/>
              </a:ext>
            </a:extLst>
          </p:cNvPr>
          <p:cNvSpPr txBox="1"/>
          <p:nvPr/>
        </p:nvSpPr>
        <p:spPr>
          <a:xfrm>
            <a:off x="4502424" y="713805"/>
            <a:ext cx="6975774" cy="5305898"/>
          </a:xfrm>
          <a:prstGeom prst="rect">
            <a:avLst/>
          </a:prstGeom>
          <a:noFill/>
          <a:ln w="63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dirty="0">
                <a:solidFill>
                  <a:schemeClr val="accent1"/>
                </a:solidFill>
                <a:latin typeface="+mj-lt"/>
                <a:ea typeface="+mn-lt"/>
                <a:cs typeface="+mn-lt"/>
              </a:rPr>
              <a:t>Restrict high risk users from interacting with sensitive data</a:t>
            </a:r>
            <a:br>
              <a:rPr lang="en-US" sz="1400" dirty="0">
                <a:ea typeface="+mn-lt"/>
                <a:cs typeface="+mn-lt"/>
              </a:rPr>
            </a:br>
            <a:endParaRPr lang="en-US" sz="1400" dirty="0">
              <a:solidFill>
                <a:schemeClr val="tx1"/>
              </a:solidFill>
              <a:ea typeface="+mn-lt"/>
              <a:cs typeface="Segoe UI"/>
            </a:endParaRPr>
          </a:p>
          <a:p>
            <a:pPr marL="342265" indent="-342900">
              <a:buFont typeface="+mj-lt"/>
              <a:buAutoNum type="arabicPeriod"/>
              <a:defRPr/>
            </a:pPr>
            <a:r>
              <a:rPr lang="en-US" sz="1635" dirty="0">
                <a:solidFill>
                  <a:schemeClr val="tx1"/>
                </a:solidFill>
                <a:ea typeface="+mn-lt"/>
                <a:cs typeface="Segoe UI"/>
              </a:rPr>
              <a:t>Set up Adaptive Protection policies to restrict high-risk users from risky actions</a:t>
            </a:r>
            <a:br>
              <a:rPr lang="en-US" sz="1635" dirty="0">
                <a:solidFill>
                  <a:schemeClr val="tx1"/>
                </a:solidFill>
                <a:ea typeface="+mn-lt"/>
                <a:cs typeface="Segoe UI"/>
              </a:rPr>
            </a:br>
            <a:endParaRPr lang="en-US" sz="1635" dirty="0">
              <a:solidFill>
                <a:schemeClr val="tx1"/>
              </a:solidFill>
              <a:ea typeface="+mn-lt"/>
              <a:cs typeface="Segoe UI"/>
            </a:endParaRPr>
          </a:p>
          <a:p>
            <a:pPr>
              <a:defRPr/>
            </a:pPr>
            <a:r>
              <a:rPr lang="en-US" sz="1650" dirty="0">
                <a:solidFill>
                  <a:schemeClr val="tx1"/>
                </a:solidFill>
                <a:ea typeface="+mn-lt"/>
                <a:cs typeface="Segoe UI"/>
              </a:rPr>
              <a:t>2. Restrict access to sensitive sites: </a:t>
            </a:r>
          </a:p>
          <a:p>
            <a:pPr marL="799465" lvl="1" indent="-342900">
              <a:buFont typeface="Courier New" panose="02070309020205020404" pitchFamily="49" charset="0"/>
              <a:buChar char="o"/>
              <a:defRPr/>
            </a:pPr>
            <a:r>
              <a:rPr lang="en-US" sz="1400" dirty="0">
                <a:solidFill>
                  <a:schemeClr val="tx1"/>
                </a:solidFill>
                <a:cs typeface="Segoe UI"/>
              </a:rPr>
              <a:t>In Microsoft Entra ID (formerly Azure AD), create a Conditional Access policy:</a:t>
            </a:r>
          </a:p>
          <a:p>
            <a:pPr marL="1256030" lvl="2" indent="-342900">
              <a:buFont typeface="Courier New" panose="02070309020205020404" pitchFamily="49" charset="0"/>
              <a:buChar char="o"/>
              <a:defRPr/>
            </a:pPr>
            <a:r>
              <a:rPr lang="en-US" sz="1400" b="1" dirty="0">
                <a:solidFill>
                  <a:schemeClr val="tx1"/>
                </a:solidFill>
                <a:cs typeface="Segoe UI"/>
              </a:rPr>
              <a:t>Conditions:</a:t>
            </a:r>
          </a:p>
          <a:p>
            <a:pPr marL="1713230" lvl="3" indent="-342900">
              <a:buFont typeface="Courier New" panose="02070309020205020404" pitchFamily="49" charset="0"/>
              <a:buChar char="o"/>
              <a:defRPr/>
            </a:pPr>
            <a:r>
              <a:rPr lang="en-US" sz="1400" dirty="0">
                <a:solidFill>
                  <a:schemeClr val="tx1"/>
                </a:solidFill>
                <a:cs typeface="Segoe UI"/>
              </a:rPr>
              <a:t>User risk level: Elevated</a:t>
            </a:r>
          </a:p>
          <a:p>
            <a:pPr marL="1713230" lvl="3" indent="-342900">
              <a:buFont typeface="Courier New" panose="02070309020205020404" pitchFamily="49" charset="0"/>
              <a:buChar char="o"/>
              <a:defRPr/>
            </a:pPr>
            <a:r>
              <a:rPr lang="en-US" sz="1400" dirty="0">
                <a:solidFill>
                  <a:schemeClr val="tx1"/>
                </a:solidFill>
                <a:cs typeface="Segoe UI"/>
              </a:rPr>
              <a:t>Target resources: SharePoint Online, OneDrive, Teams, or specific sensitive sites</a:t>
            </a:r>
          </a:p>
          <a:p>
            <a:pPr marL="1256030" lvl="2" indent="-342900">
              <a:buFont typeface="Courier New" panose="02070309020205020404" pitchFamily="49" charset="0"/>
              <a:buChar char="o"/>
              <a:defRPr/>
            </a:pPr>
            <a:r>
              <a:rPr lang="en-US" sz="1400" b="1" dirty="0">
                <a:solidFill>
                  <a:schemeClr val="tx1"/>
                </a:solidFill>
                <a:cs typeface="Segoe UI"/>
              </a:rPr>
              <a:t>Access controls:</a:t>
            </a:r>
          </a:p>
          <a:p>
            <a:pPr marL="1713230" lvl="3" indent="-342900">
              <a:buFont typeface="Courier New" panose="02070309020205020404" pitchFamily="49" charset="0"/>
              <a:buChar char="o"/>
              <a:defRPr/>
            </a:pPr>
            <a:r>
              <a:rPr lang="en-US" sz="1400" dirty="0">
                <a:solidFill>
                  <a:schemeClr val="tx1"/>
                </a:solidFill>
                <a:cs typeface="Segoe UI"/>
              </a:rPr>
              <a:t>Block access or require MFA</a:t>
            </a:r>
          </a:p>
          <a:p>
            <a:pPr marL="1713230" lvl="3" indent="-342900">
              <a:buFont typeface="Courier New" panose="02070309020205020404" pitchFamily="49" charset="0"/>
              <a:buChar char="o"/>
              <a:defRPr/>
            </a:pPr>
            <a:r>
              <a:rPr lang="en-US" sz="1400" dirty="0">
                <a:solidFill>
                  <a:schemeClr val="tx1"/>
                </a:solidFill>
                <a:cs typeface="Segoe UI"/>
              </a:rPr>
              <a:t>Optionally apply session controls to limit access</a:t>
            </a:r>
            <a:br>
              <a:rPr lang="en-US" sz="1400" dirty="0">
                <a:solidFill>
                  <a:schemeClr val="tx1"/>
                </a:solidFill>
                <a:cs typeface="Segoe UI"/>
              </a:rPr>
            </a:br>
            <a:endParaRPr lang="en-US" sz="1650" dirty="0">
              <a:solidFill>
                <a:schemeClr val="tx1"/>
              </a:solidFill>
              <a:ea typeface="+mn-lt"/>
              <a:cs typeface="Segoe UI"/>
            </a:endParaRPr>
          </a:p>
          <a:p>
            <a:pPr>
              <a:defRPr/>
            </a:pPr>
            <a:r>
              <a:rPr lang="en-US" sz="1650" dirty="0">
                <a:solidFill>
                  <a:schemeClr val="tx1"/>
                </a:solidFill>
                <a:ea typeface="+mn-lt"/>
                <a:cs typeface="Segoe UI"/>
              </a:rPr>
              <a:t>3. Prevent data deletion: </a:t>
            </a:r>
          </a:p>
          <a:p>
            <a:pPr marL="799465" lvl="1" indent="-342900">
              <a:buFont typeface="Courier New" panose="02070309020205020404" pitchFamily="49" charset="0"/>
              <a:buChar char="o"/>
              <a:defRPr/>
            </a:pPr>
            <a:r>
              <a:rPr lang="en-US" sz="1400" b="0" i="0" dirty="0">
                <a:solidFill>
                  <a:schemeClr val="tx1"/>
                </a:solidFill>
                <a:effectLst/>
                <a:latin typeface="Segoe UI"/>
                <a:cs typeface="Segoe UI"/>
              </a:rPr>
              <a:t>Use IRM data leak policies to assign elevated risk when triggered.</a:t>
            </a:r>
          </a:p>
          <a:p>
            <a:pPr marL="799465" lvl="1" indent="-342900">
              <a:buFont typeface="Courier New" panose="02070309020205020404" pitchFamily="49" charset="0"/>
              <a:buChar char="o"/>
              <a:defRPr/>
            </a:pPr>
            <a:r>
              <a:rPr lang="en-US" sz="1400" b="0" i="0" dirty="0">
                <a:solidFill>
                  <a:schemeClr val="tx1"/>
                </a:solidFill>
                <a:effectLst/>
                <a:latin typeface="Segoe UI"/>
                <a:cs typeface="Segoe UI"/>
              </a:rPr>
              <a:t>Configure a Data Lifecycle Management (DLM) policy to preserve deleted files for elevated-risk users.</a:t>
            </a:r>
          </a:p>
          <a:p>
            <a:pPr marL="799465" lvl="1" indent="-342900">
              <a:buFont typeface="Courier New" panose="02070309020205020404" pitchFamily="49" charset="0"/>
              <a:buChar char="o"/>
              <a:defRPr/>
            </a:pPr>
            <a:r>
              <a:rPr lang="en-US" sz="1400" b="0" i="0" dirty="0">
                <a:solidFill>
                  <a:schemeClr val="tx1"/>
                </a:solidFill>
                <a:effectLst/>
                <a:latin typeface="Segoe UI"/>
                <a:cs typeface="Segoe UI"/>
              </a:rPr>
              <a:t>Create a DLP policy with the condition: “User’s risk level for Adaptive Protection is Elevated.” Set the action to block deletion or apply audit-only mode for lower-risk users.</a:t>
            </a:r>
            <a:endParaRPr lang="en-US" sz="1400" dirty="0">
              <a:solidFill>
                <a:schemeClr val="tx1"/>
              </a:solidFill>
              <a:latin typeface="Segoe UI"/>
              <a:ea typeface="+mn-lt"/>
              <a:cs typeface="Segoe UI"/>
            </a:endParaRPr>
          </a:p>
          <a:p>
            <a:pPr marL="1370330" lvl="3">
              <a:defRPr/>
            </a:pPr>
            <a:endParaRPr lang="en-US" sz="1400" dirty="0">
              <a:solidFill>
                <a:schemeClr val="tx1"/>
              </a:solidFill>
              <a:cs typeface="Segoe UI"/>
            </a:endParaRPr>
          </a:p>
          <a:p>
            <a:pPr marL="913130" lvl="2">
              <a:defRPr/>
            </a:pPr>
            <a:endParaRPr lang="en-US" sz="1750" dirty="0">
              <a:solidFill>
                <a:schemeClr val="tx1"/>
              </a:solidFill>
              <a:latin typeface="+mj-lt"/>
              <a:ea typeface="+mn-lt"/>
              <a:cs typeface="Segoe UI"/>
            </a:endParaRPr>
          </a:p>
        </p:txBody>
      </p:sp>
      <p:sp>
        <p:nvSpPr>
          <p:cNvPr id="11" name="TextBox 10">
            <a:extLst>
              <a:ext uri="{FF2B5EF4-FFF2-40B4-BE49-F238E27FC236}">
                <a16:creationId xmlns:a16="http://schemas.microsoft.com/office/drawing/2014/main" id="{3850F896-AA6B-5729-872A-52F2CB19D6DA}"/>
              </a:ext>
            </a:extLst>
          </p:cNvPr>
          <p:cNvSpPr txBox="1"/>
          <p:nvPr/>
        </p:nvSpPr>
        <p:spPr>
          <a:xfrm>
            <a:off x="1300294" y="5004215"/>
            <a:ext cx="2599123" cy="677108"/>
          </a:xfrm>
          <a:prstGeom prst="rect">
            <a:avLst/>
          </a:prstGeom>
          <a:noFill/>
        </p:spPr>
        <p:txBody>
          <a:bodyPr wrap="square" lIns="0" tIns="0" rIns="0" bIns="0" rtlCol="0">
            <a:spAutoFit/>
          </a:bodyPr>
          <a:lstStyle/>
          <a:p>
            <a:r>
              <a:rPr lang="en-US" sz="1200">
                <a:ea typeface="+mn-lt"/>
                <a:cs typeface="+mn-lt"/>
              </a:rPr>
              <a:t>Detect and mitigate insider threats and misuse of Copilot</a:t>
            </a:r>
            <a:endParaRPr lang="en-US" sz="1200"/>
          </a:p>
          <a:p>
            <a:pPr algn="l"/>
            <a:endParaRPr lang="en-US" sz="2000" err="1"/>
          </a:p>
        </p:txBody>
      </p:sp>
      <p:cxnSp>
        <p:nvCxnSpPr>
          <p:cNvPr id="5" name="!!line2">
            <a:extLst>
              <a:ext uri="{FF2B5EF4-FFF2-40B4-BE49-F238E27FC236}">
                <a16:creationId xmlns:a16="http://schemas.microsoft.com/office/drawing/2014/main" id="{81B7912A-633B-C643-D5A2-4F45229F984D}"/>
              </a:ext>
              <a:ext uri="{C183D7F6-B498-43B3-948B-1728B52AA6E4}">
                <adec:decorative xmlns:adec="http://schemas.microsoft.com/office/drawing/2017/decorative" val="1"/>
              </a:ext>
            </a:extLst>
          </p:cNvPr>
          <p:cNvCxnSpPr>
            <a:cxnSpLocks/>
          </p:cNvCxnSpPr>
          <p:nvPr/>
        </p:nvCxnSpPr>
        <p:spPr>
          <a:xfrm>
            <a:off x="1328839" y="3732812"/>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4" name="Graphic 39" descr="Icon of a shield">
            <a:extLst>
              <a:ext uri="{FF2B5EF4-FFF2-40B4-BE49-F238E27FC236}">
                <a16:creationId xmlns:a16="http://schemas.microsoft.com/office/drawing/2014/main" id="{FF33A71A-F5AB-F740-88EB-AE5EFE5AD79A}"/>
              </a:ext>
            </a:extLst>
          </p:cNvPr>
          <p:cNvSpPr>
            <a:spLocks/>
          </p:cNvSpPr>
          <p:nvPr/>
        </p:nvSpPr>
        <p:spPr>
          <a:xfrm>
            <a:off x="950772" y="5004215"/>
            <a:ext cx="261294" cy="31940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chemeClr val="accent2">
              <a:lumMod val="50000"/>
            </a:schemeClr>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TextBox 2">
            <a:extLst>
              <a:ext uri="{FF2B5EF4-FFF2-40B4-BE49-F238E27FC236}">
                <a16:creationId xmlns:a16="http://schemas.microsoft.com/office/drawing/2014/main" id="{98629064-229E-9938-5A62-44C98807633D}"/>
              </a:ext>
            </a:extLst>
          </p:cNvPr>
          <p:cNvSpPr txBox="1">
            <a:spLocks/>
          </p:cNvSpPr>
          <p:nvPr/>
        </p:nvSpPr>
        <p:spPr>
          <a:xfrm>
            <a:off x="1414569" y="1679516"/>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200">
                <a:solidFill>
                  <a:srgbClr val="000000"/>
                </a:solidFill>
                <a:ea typeface="+mn-lt"/>
                <a:cs typeface="+mn-lt"/>
              </a:rPr>
              <a:t>Audit risky behavior with Communication Compliance</a:t>
            </a:r>
            <a:endParaRPr lang="en-US" sz="1200">
              <a:ea typeface="+mn-ea"/>
              <a:cs typeface="+mn-cs"/>
            </a:endParaRPr>
          </a:p>
        </p:txBody>
      </p:sp>
      <p:sp>
        <p:nvSpPr>
          <p:cNvPr id="4" name="TextBox 3">
            <a:extLst>
              <a:ext uri="{FF2B5EF4-FFF2-40B4-BE49-F238E27FC236}">
                <a16:creationId xmlns:a16="http://schemas.microsoft.com/office/drawing/2014/main" id="{14043C0A-AA80-F9B5-09C7-193D96DCF81A}"/>
              </a:ext>
            </a:extLst>
          </p:cNvPr>
          <p:cNvSpPr txBox="1">
            <a:spLocks/>
          </p:cNvSpPr>
          <p:nvPr/>
        </p:nvSpPr>
        <p:spPr>
          <a:xfrm>
            <a:off x="1396999" y="2418068"/>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00"/>
              </a:spcAft>
              <a:defRPr/>
            </a:pPr>
            <a:r>
              <a:rPr lang="en-US" sz="1200">
                <a:solidFill>
                  <a:srgbClr val="000000"/>
                </a:solidFill>
                <a:ea typeface="+mn-lt"/>
                <a:cs typeface="+mn-lt"/>
              </a:rPr>
              <a:t>Establish Risk-Based Controls with Insider Risk Management</a:t>
            </a:r>
            <a:endParaRPr lang="en-US" sz="1200">
              <a:ea typeface="+mn-lt"/>
              <a:cs typeface="+mn-lt"/>
            </a:endParaRPr>
          </a:p>
        </p:txBody>
      </p:sp>
      <p:sp>
        <p:nvSpPr>
          <p:cNvPr id="9" name="TextBox 8">
            <a:extLst>
              <a:ext uri="{FF2B5EF4-FFF2-40B4-BE49-F238E27FC236}">
                <a16:creationId xmlns:a16="http://schemas.microsoft.com/office/drawing/2014/main" id="{067DE158-ABA7-469A-768E-B5D27B4D8CB2}"/>
              </a:ext>
            </a:extLst>
          </p:cNvPr>
          <p:cNvSpPr txBox="1">
            <a:spLocks/>
          </p:cNvSpPr>
          <p:nvPr/>
        </p:nvSpPr>
        <p:spPr>
          <a:xfrm>
            <a:off x="1359417" y="3163280"/>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00"/>
              </a:spcAft>
              <a:defRPr/>
            </a:pPr>
            <a:r>
              <a:rPr lang="en-US" sz="1200">
                <a:solidFill>
                  <a:srgbClr val="000000"/>
                </a:solidFill>
                <a:ea typeface="+mn-lt"/>
                <a:cs typeface="+mn-lt"/>
              </a:rPr>
              <a:t>Restrict high risk users from interacting with sensitive data</a:t>
            </a:r>
            <a:endParaRPr lang="en-US" sz="1200">
              <a:ea typeface="+mn-lt"/>
              <a:cs typeface="+mn-lt"/>
            </a:endParaRPr>
          </a:p>
        </p:txBody>
      </p:sp>
      <p:sp>
        <p:nvSpPr>
          <p:cNvPr id="10" name="Oval 9">
            <a:extLst>
              <a:ext uri="{FF2B5EF4-FFF2-40B4-BE49-F238E27FC236}">
                <a16:creationId xmlns:a16="http://schemas.microsoft.com/office/drawing/2014/main" id="{A68A45C0-44DF-2616-3E8A-AC831EB078CC}"/>
              </a:ext>
              <a:ext uri="{C183D7F6-B498-43B3-948B-1728B52AA6E4}">
                <adec:decorative xmlns:adec="http://schemas.microsoft.com/office/drawing/2017/decorative" val="0"/>
              </a:ext>
            </a:extLst>
          </p:cNvPr>
          <p:cNvSpPr/>
          <p:nvPr/>
        </p:nvSpPr>
        <p:spPr bwMode="auto">
          <a:xfrm>
            <a:off x="954409" y="314397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Tree>
    <p:extLst>
      <p:ext uri="{BB962C8B-B14F-4D97-AF65-F5344CB8AC3E}">
        <p14:creationId xmlns:p14="http://schemas.microsoft.com/office/powerpoint/2010/main" val="3220483471"/>
      </p:ext>
    </p:extLst>
  </p:cSld>
  <p:clrMapOvr>
    <a:masterClrMapping/>
  </p:clrMapOvr>
  <p:transition>
    <p:fade/>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1C793-CE4C-8D3F-E8E3-5EC58435666D}"/>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197B90FE-9871-C81A-468B-E59D034FB534}"/>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CAB428D2-4253-9E25-304E-F48408351962}"/>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39C8A584-3510-CB75-28D8-82759F979182}"/>
              </a:ext>
              <a:ext uri="{C183D7F6-B498-43B3-948B-1728B52AA6E4}">
                <adec:decorative xmlns:adec="http://schemas.microsoft.com/office/drawing/2017/decorative" val="1"/>
              </a:ext>
            </a:extLst>
          </p:cNvPr>
          <p:cNvSpPr>
            <a:spLocks/>
          </p:cNvSpPr>
          <p:nvPr/>
        </p:nvSpPr>
        <p:spPr bwMode="auto">
          <a:xfrm>
            <a:off x="890982" y="4532122"/>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spcBef>
                <a:spcPts val="600"/>
              </a:spcBef>
              <a:spcAft>
                <a:spcPts val="600"/>
              </a:spcAft>
              <a:defRPr/>
            </a:pPr>
            <a:endParaRPr lang="en-US" sz="1200">
              <a:ln w="3175">
                <a:noFill/>
              </a:ln>
              <a:solidFill>
                <a:schemeClr val="tx1"/>
              </a:solidFill>
              <a:latin typeface="Segoe UI"/>
              <a:ea typeface="+mn-lt"/>
              <a:cs typeface="Segoe UI Semibold"/>
            </a:endParaRPr>
          </a:p>
        </p:txBody>
      </p:sp>
      <p:cxnSp>
        <p:nvCxnSpPr>
          <p:cNvPr id="32" name="!!line2">
            <a:extLst>
              <a:ext uri="{FF2B5EF4-FFF2-40B4-BE49-F238E27FC236}">
                <a16:creationId xmlns:a16="http://schemas.microsoft.com/office/drawing/2014/main" id="{3280C3A8-35A1-8E72-4B82-51B396DD85D0}"/>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CED8AA54-B459-9ED4-AE81-0B374E1309DB}"/>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583923EE-1671-67D4-6268-9350AD069C4D}"/>
              </a:ext>
            </a:extLst>
          </p:cNvPr>
          <p:cNvSpPr>
            <a:spLocks noGrp="1"/>
          </p:cNvSpPr>
          <p:nvPr>
            <p:ph type="title"/>
          </p:nvPr>
        </p:nvSpPr>
        <p:spPr>
          <a:xfrm>
            <a:off x="890982" y="969164"/>
            <a:ext cx="3056156" cy="666878"/>
          </a:xfrm>
        </p:spPr>
        <p:txBody>
          <a:bodyPr/>
          <a:lstStyle/>
          <a:p>
            <a:r>
              <a:rPr lang="en-US" sz="1800">
                <a:solidFill>
                  <a:schemeClr val="accent1"/>
                </a:solidFill>
                <a:ea typeface="+mn-lt"/>
                <a:cs typeface="+mn-lt"/>
              </a:rPr>
              <a:t>Monitor and Detect Risky Behavior</a:t>
            </a:r>
            <a:br>
              <a:rPr lang="en-US" sz="1800">
                <a:ea typeface="+mn-lt"/>
                <a:cs typeface="+mn-lt"/>
              </a:rPr>
            </a:br>
            <a:endParaRPr lang="en-US" sz="1800">
              <a:ea typeface="+mj-lt"/>
              <a:cs typeface="+mj-lt"/>
            </a:endParaRPr>
          </a:p>
        </p:txBody>
      </p:sp>
      <p:sp>
        <p:nvSpPr>
          <p:cNvPr id="16" name="Oval 15">
            <a:extLst>
              <a:ext uri="{FF2B5EF4-FFF2-40B4-BE49-F238E27FC236}">
                <a16:creationId xmlns:a16="http://schemas.microsoft.com/office/drawing/2014/main" id="{A03AF836-19A0-CE9C-36F8-AE602645D8B4}"/>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28" name="Oval 27">
            <a:extLst>
              <a:ext uri="{FF2B5EF4-FFF2-40B4-BE49-F238E27FC236}">
                <a16:creationId xmlns:a16="http://schemas.microsoft.com/office/drawing/2014/main" id="{9DB53CC0-3B6B-D534-05B0-B4123FC3E355}"/>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4" name="TextBox 33">
            <a:extLst>
              <a:ext uri="{FF2B5EF4-FFF2-40B4-BE49-F238E27FC236}">
                <a16:creationId xmlns:a16="http://schemas.microsoft.com/office/drawing/2014/main" id="{8D33FA6A-621D-25F8-0CD3-4B424ADE75E3}"/>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12" name="TextBox 11">
            <a:extLst>
              <a:ext uri="{FF2B5EF4-FFF2-40B4-BE49-F238E27FC236}">
                <a16:creationId xmlns:a16="http://schemas.microsoft.com/office/drawing/2014/main" id="{2BCEB93A-0604-38ED-9C2A-C13BAA57D13F}"/>
              </a:ext>
            </a:extLst>
          </p:cNvPr>
          <p:cNvSpPr txBox="1"/>
          <p:nvPr/>
        </p:nvSpPr>
        <p:spPr>
          <a:xfrm>
            <a:off x="4502424" y="713805"/>
            <a:ext cx="6975774" cy="5180863"/>
          </a:xfrm>
          <a:prstGeom prst="rect">
            <a:avLst/>
          </a:prstGeom>
          <a:noFill/>
          <a:ln w="63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dirty="0">
                <a:solidFill>
                  <a:schemeClr val="accent1"/>
                </a:solidFill>
                <a:latin typeface="+mj-lt"/>
                <a:ea typeface="+mn-lt"/>
                <a:cs typeface="+mn-lt"/>
              </a:rPr>
              <a:t>Restrict high risk users from interacting with sensitive data (continued)</a:t>
            </a:r>
            <a:br>
              <a:rPr lang="en-US" sz="1400" dirty="0">
                <a:ea typeface="+mn-lt"/>
                <a:cs typeface="+mn-lt"/>
              </a:rPr>
            </a:br>
            <a:endParaRPr lang="en-US" sz="1400" dirty="0">
              <a:solidFill>
                <a:schemeClr val="tx1"/>
              </a:solidFill>
              <a:ea typeface="+mn-lt"/>
              <a:cs typeface="+mn-lt"/>
            </a:endParaRPr>
          </a:p>
          <a:p>
            <a:pPr>
              <a:defRPr/>
            </a:pPr>
            <a:r>
              <a:rPr lang="en-US" sz="1600" dirty="0">
                <a:solidFill>
                  <a:schemeClr val="tx1"/>
                </a:solidFill>
                <a:ea typeface="+mn-lt"/>
                <a:cs typeface="+mn-lt"/>
              </a:rPr>
              <a:t>4</a:t>
            </a:r>
            <a:r>
              <a:rPr lang="en-US" sz="1650" dirty="0">
                <a:solidFill>
                  <a:schemeClr val="tx1"/>
                </a:solidFill>
                <a:ea typeface="+mn-lt"/>
                <a:cs typeface="+mn-lt"/>
              </a:rPr>
              <a:t>. </a:t>
            </a:r>
            <a:r>
              <a:rPr lang="en-US" sz="1650" dirty="0">
                <a:solidFill>
                  <a:schemeClr val="tx1"/>
                </a:solidFill>
                <a:ea typeface="+mn-lt"/>
                <a:cs typeface="Segoe UI"/>
              </a:rPr>
              <a:t>Prevent data downloads:</a:t>
            </a:r>
          </a:p>
          <a:p>
            <a:pPr marL="799465" lvl="1" indent="-342900">
              <a:buFont typeface="Courier New" panose="02070309020205020404" pitchFamily="49" charset="0"/>
              <a:buChar char="o"/>
              <a:defRPr/>
            </a:pPr>
            <a:r>
              <a:rPr lang="en-US" sz="1400" dirty="0">
                <a:solidFill>
                  <a:schemeClr val="tx1"/>
                </a:solidFill>
                <a:cs typeface="Segoe UI"/>
              </a:rPr>
              <a:t>In the Microsoft Purview Compliance Portal, create a DLP policy:</a:t>
            </a:r>
          </a:p>
          <a:p>
            <a:pPr marL="1256030" lvl="2" indent="-342900">
              <a:buFont typeface="Courier New" panose="02070309020205020404" pitchFamily="49" charset="0"/>
              <a:buChar char="o"/>
              <a:defRPr/>
            </a:pPr>
            <a:r>
              <a:rPr lang="en-US" sz="1400" b="1" dirty="0">
                <a:solidFill>
                  <a:schemeClr val="tx1"/>
                </a:solidFill>
                <a:cs typeface="Segoe UI"/>
              </a:rPr>
              <a:t>Condition:</a:t>
            </a:r>
            <a:r>
              <a:rPr lang="en-US" sz="1400" dirty="0">
                <a:solidFill>
                  <a:schemeClr val="tx1"/>
                </a:solidFill>
                <a:cs typeface="Segoe UI"/>
              </a:rPr>
              <a:t> User’s risk level is Elevated</a:t>
            </a:r>
          </a:p>
          <a:p>
            <a:pPr marL="1256030" lvl="2" indent="-342900">
              <a:buFont typeface="Courier New" panose="02070309020205020404" pitchFamily="49" charset="0"/>
              <a:buChar char="o"/>
              <a:defRPr/>
            </a:pPr>
            <a:r>
              <a:rPr lang="en-US" sz="1400" b="1" dirty="0">
                <a:solidFill>
                  <a:schemeClr val="tx1"/>
                </a:solidFill>
                <a:cs typeface="Segoe UI"/>
              </a:rPr>
              <a:t>Action:</a:t>
            </a:r>
            <a:r>
              <a:rPr lang="en-US" sz="1400" dirty="0">
                <a:solidFill>
                  <a:schemeClr val="tx1"/>
                </a:solidFill>
                <a:cs typeface="Segoe UI"/>
              </a:rPr>
              <a:t> Block downloads from SharePoint, OneDrive, Teams, Exchange, or endpoint devices</a:t>
            </a:r>
          </a:p>
          <a:p>
            <a:pPr marL="1256030" lvl="2" indent="-342900">
              <a:buFont typeface="Courier New" panose="02070309020205020404" pitchFamily="49" charset="0"/>
              <a:buChar char="o"/>
              <a:defRPr/>
            </a:pPr>
            <a:r>
              <a:rPr lang="en-US" sz="1400" b="1" dirty="0">
                <a:solidFill>
                  <a:schemeClr val="tx1"/>
                </a:solidFill>
                <a:cs typeface="Segoe UI"/>
              </a:rPr>
              <a:t>Optional:</a:t>
            </a:r>
            <a:r>
              <a:rPr lang="en-US" sz="1400" dirty="0">
                <a:solidFill>
                  <a:schemeClr val="tx1"/>
                </a:solidFill>
                <a:cs typeface="Segoe UI"/>
              </a:rPr>
              <a:t> Show a policy tip or alert</a:t>
            </a:r>
          </a:p>
          <a:p>
            <a:pPr marL="1256030" lvl="2" indent="-342900">
              <a:buFont typeface="Courier New" panose="02070309020205020404" pitchFamily="49" charset="0"/>
              <a:buChar char="o"/>
              <a:defRPr/>
            </a:pPr>
            <a:r>
              <a:rPr lang="en-US" sz="1400" b="1" dirty="0">
                <a:solidFill>
                  <a:schemeClr val="tx1"/>
                </a:solidFill>
                <a:cs typeface="Segoe UI"/>
              </a:rPr>
              <a:t>Scope:</a:t>
            </a:r>
            <a:r>
              <a:rPr lang="en-US" sz="1400" dirty="0">
                <a:solidFill>
                  <a:schemeClr val="tx1"/>
                </a:solidFill>
                <a:cs typeface="Segoe UI"/>
              </a:rPr>
              <a:t> Apply to Exchange Online, Teams, Devices</a:t>
            </a:r>
            <a:endParaRPr lang="en-US" sz="1400" b="0" i="0" dirty="0">
              <a:solidFill>
                <a:schemeClr val="tx1"/>
              </a:solidFill>
              <a:effectLst/>
              <a:latin typeface="Segoe UI"/>
              <a:cs typeface="Segoe UI"/>
            </a:endParaRPr>
          </a:p>
          <a:p>
            <a:pPr marL="1370330" lvl="3">
              <a:defRPr/>
            </a:pPr>
            <a:endParaRPr lang="en-US" sz="1400" dirty="0">
              <a:solidFill>
                <a:schemeClr val="tx1"/>
              </a:solidFill>
              <a:latin typeface="Segoe UI"/>
              <a:ea typeface="+mn-lt"/>
              <a:cs typeface="Segoe UI"/>
            </a:endParaRPr>
          </a:p>
          <a:p>
            <a:pPr>
              <a:defRPr/>
            </a:pPr>
            <a:r>
              <a:rPr lang="en-US" sz="1600" dirty="0">
                <a:solidFill>
                  <a:schemeClr val="tx1"/>
                </a:solidFill>
                <a:ea typeface="+mn-lt"/>
                <a:cs typeface="Segoe UI"/>
              </a:rPr>
              <a:t>5. </a:t>
            </a:r>
            <a:r>
              <a:rPr lang="en-US" sz="1650" dirty="0">
                <a:solidFill>
                  <a:schemeClr val="tx1"/>
                </a:solidFill>
                <a:ea typeface="+mn-lt"/>
                <a:cs typeface="Segoe UI"/>
              </a:rPr>
              <a:t>Prevent printing of sensitive data:  </a:t>
            </a:r>
          </a:p>
          <a:p>
            <a:pPr marL="799465" lvl="1" indent="-342900">
              <a:buFont typeface="Courier New" panose="02070309020205020404" pitchFamily="49" charset="0"/>
              <a:buChar char="o"/>
              <a:defRPr/>
            </a:pPr>
            <a:r>
              <a:rPr lang="en-US" sz="1400" b="0" i="0" dirty="0">
                <a:solidFill>
                  <a:schemeClr val="tx1"/>
                </a:solidFill>
                <a:effectLst/>
                <a:latin typeface="Segoe UI"/>
                <a:cs typeface="Segoe UI"/>
              </a:rPr>
              <a:t>Create a DLP policy to block printing:</a:t>
            </a:r>
          </a:p>
          <a:p>
            <a:pPr marL="1256030" lvl="2" indent="-342900">
              <a:buFont typeface="Courier New" panose="02070309020205020404" pitchFamily="49" charset="0"/>
              <a:buChar char="o"/>
              <a:defRPr/>
            </a:pPr>
            <a:r>
              <a:rPr lang="en-US" sz="1400" b="1" i="0" dirty="0">
                <a:solidFill>
                  <a:schemeClr val="tx1"/>
                </a:solidFill>
                <a:effectLst/>
                <a:latin typeface="Segoe UI"/>
                <a:cs typeface="Segoe UI"/>
              </a:rPr>
              <a:t>Condition:</a:t>
            </a:r>
            <a:r>
              <a:rPr lang="en-US" sz="1400" b="0" i="0" dirty="0">
                <a:solidFill>
                  <a:schemeClr val="tx1"/>
                </a:solidFill>
                <a:effectLst/>
                <a:latin typeface="Segoe UI"/>
                <a:cs typeface="Segoe UI"/>
              </a:rPr>
              <a:t> User’s risk level is Elevated</a:t>
            </a:r>
          </a:p>
          <a:p>
            <a:pPr marL="1256030" lvl="2" indent="-342900">
              <a:buFont typeface="Courier New" panose="02070309020205020404" pitchFamily="49" charset="0"/>
              <a:buChar char="o"/>
              <a:defRPr/>
            </a:pPr>
            <a:r>
              <a:rPr lang="en-US" sz="1400" b="1" i="0" dirty="0">
                <a:solidFill>
                  <a:schemeClr val="tx1"/>
                </a:solidFill>
                <a:effectLst/>
                <a:latin typeface="Segoe UI"/>
                <a:cs typeface="Segoe UI"/>
              </a:rPr>
              <a:t>Action:</a:t>
            </a:r>
            <a:r>
              <a:rPr lang="en-US" sz="1400" b="0" i="0" dirty="0">
                <a:solidFill>
                  <a:schemeClr val="tx1"/>
                </a:solidFill>
                <a:effectLst/>
                <a:latin typeface="Segoe UI"/>
                <a:cs typeface="Segoe UI"/>
              </a:rPr>
              <a:t> Block printing from SharePoint, OneDrive, Teams, Exchange, or endpoint devices</a:t>
            </a:r>
          </a:p>
          <a:p>
            <a:pPr marL="1256030" lvl="2" indent="-342900">
              <a:buFont typeface="Courier New" panose="02070309020205020404" pitchFamily="49" charset="0"/>
              <a:buChar char="o"/>
              <a:defRPr/>
            </a:pPr>
            <a:r>
              <a:rPr lang="en-US" sz="1400" b="1" i="0" dirty="0">
                <a:solidFill>
                  <a:schemeClr val="tx1"/>
                </a:solidFill>
                <a:effectLst/>
                <a:latin typeface="Segoe UI"/>
                <a:cs typeface="Segoe UI"/>
              </a:rPr>
              <a:t>Scope:</a:t>
            </a:r>
            <a:r>
              <a:rPr lang="en-US" sz="1400" b="0" i="0" dirty="0">
                <a:solidFill>
                  <a:schemeClr val="tx1"/>
                </a:solidFill>
                <a:effectLst/>
                <a:latin typeface="Segoe UI"/>
                <a:cs typeface="Segoe UI"/>
              </a:rPr>
              <a:t> Devices and SharePoint Online</a:t>
            </a:r>
          </a:p>
          <a:p>
            <a:pPr marL="1256030" lvl="2" indent="-342900">
              <a:buFont typeface="Courier New" panose="02070309020205020404" pitchFamily="49" charset="0"/>
              <a:buChar char="o"/>
              <a:defRPr/>
            </a:pPr>
            <a:endParaRPr lang="en-US" sz="1400" dirty="0">
              <a:solidFill>
                <a:srgbClr val="424242"/>
              </a:solidFill>
              <a:latin typeface="Segoe UI"/>
              <a:cs typeface="Segoe UI"/>
            </a:endParaRPr>
          </a:p>
          <a:p>
            <a:pPr>
              <a:defRPr/>
            </a:pPr>
            <a:r>
              <a:rPr lang="en-US" sz="1650" b="0" i="0" dirty="0">
                <a:solidFill>
                  <a:schemeClr val="tx1"/>
                </a:solidFill>
                <a:effectLst/>
                <a:latin typeface="Segoe UI"/>
                <a:cs typeface="Segoe UI"/>
              </a:rPr>
              <a:t>6. Monitor effectiveness using Activity Explorer and Insider Risk dashboards. Adjust thresholds or actions as needed.</a:t>
            </a:r>
            <a:endParaRPr lang="en-US" sz="1650" dirty="0">
              <a:solidFill>
                <a:schemeClr val="tx1"/>
              </a:solidFill>
              <a:latin typeface="Segoe UI"/>
              <a:cs typeface="Segoe UI"/>
            </a:endParaRPr>
          </a:p>
          <a:p>
            <a:pPr marL="1256030" lvl="2" indent="-342900">
              <a:buFont typeface="+mj-lt"/>
              <a:buAutoNum type="arabicPeriod"/>
              <a:defRPr/>
            </a:pPr>
            <a:endParaRPr lang="en-US" sz="1750" dirty="0">
              <a:solidFill>
                <a:schemeClr val="tx1"/>
              </a:solidFill>
              <a:latin typeface="+mj-lt"/>
              <a:ea typeface="+mn-lt"/>
              <a:cs typeface="Segoe UI"/>
            </a:endParaRPr>
          </a:p>
        </p:txBody>
      </p:sp>
      <p:sp>
        <p:nvSpPr>
          <p:cNvPr id="11" name="TextBox 10">
            <a:extLst>
              <a:ext uri="{FF2B5EF4-FFF2-40B4-BE49-F238E27FC236}">
                <a16:creationId xmlns:a16="http://schemas.microsoft.com/office/drawing/2014/main" id="{A59EDFC1-57DD-8FA8-7976-A3B301F9532F}"/>
              </a:ext>
            </a:extLst>
          </p:cNvPr>
          <p:cNvSpPr txBox="1"/>
          <p:nvPr/>
        </p:nvSpPr>
        <p:spPr>
          <a:xfrm>
            <a:off x="1300294" y="5004215"/>
            <a:ext cx="2599123" cy="677108"/>
          </a:xfrm>
          <a:prstGeom prst="rect">
            <a:avLst/>
          </a:prstGeom>
          <a:noFill/>
        </p:spPr>
        <p:txBody>
          <a:bodyPr wrap="square" lIns="0" tIns="0" rIns="0" bIns="0" rtlCol="0">
            <a:spAutoFit/>
          </a:bodyPr>
          <a:lstStyle/>
          <a:p>
            <a:r>
              <a:rPr lang="en-US" sz="1200">
                <a:ea typeface="+mn-lt"/>
                <a:cs typeface="+mn-lt"/>
              </a:rPr>
              <a:t>Detect and mitigate insider threats and misuse of Copilot</a:t>
            </a:r>
            <a:endParaRPr lang="en-US" sz="1200"/>
          </a:p>
          <a:p>
            <a:pPr algn="l"/>
            <a:endParaRPr lang="en-US" sz="2000" err="1"/>
          </a:p>
        </p:txBody>
      </p:sp>
      <p:cxnSp>
        <p:nvCxnSpPr>
          <p:cNvPr id="5" name="!!line2">
            <a:extLst>
              <a:ext uri="{FF2B5EF4-FFF2-40B4-BE49-F238E27FC236}">
                <a16:creationId xmlns:a16="http://schemas.microsoft.com/office/drawing/2014/main" id="{5ED0E995-C745-F703-D308-ACC68AE310C5}"/>
              </a:ext>
              <a:ext uri="{C183D7F6-B498-43B3-948B-1728B52AA6E4}">
                <adec:decorative xmlns:adec="http://schemas.microsoft.com/office/drawing/2017/decorative" val="1"/>
              </a:ext>
            </a:extLst>
          </p:cNvPr>
          <p:cNvCxnSpPr>
            <a:cxnSpLocks/>
          </p:cNvCxnSpPr>
          <p:nvPr/>
        </p:nvCxnSpPr>
        <p:spPr>
          <a:xfrm>
            <a:off x="1328839" y="3732812"/>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4" name="Graphic 39" descr="Icon of a shield">
            <a:extLst>
              <a:ext uri="{FF2B5EF4-FFF2-40B4-BE49-F238E27FC236}">
                <a16:creationId xmlns:a16="http://schemas.microsoft.com/office/drawing/2014/main" id="{F586E493-503B-BCBB-B70F-FB92F5E2BD08}"/>
              </a:ext>
            </a:extLst>
          </p:cNvPr>
          <p:cNvSpPr>
            <a:spLocks/>
          </p:cNvSpPr>
          <p:nvPr/>
        </p:nvSpPr>
        <p:spPr>
          <a:xfrm>
            <a:off x="950772" y="5004215"/>
            <a:ext cx="261294" cy="31940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chemeClr val="accent2">
              <a:lumMod val="50000"/>
            </a:schemeClr>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TextBox 2">
            <a:extLst>
              <a:ext uri="{FF2B5EF4-FFF2-40B4-BE49-F238E27FC236}">
                <a16:creationId xmlns:a16="http://schemas.microsoft.com/office/drawing/2014/main" id="{CB9000CA-1FD1-73E6-0CD7-36955642D8AB}"/>
              </a:ext>
            </a:extLst>
          </p:cNvPr>
          <p:cNvSpPr txBox="1">
            <a:spLocks/>
          </p:cNvSpPr>
          <p:nvPr/>
        </p:nvSpPr>
        <p:spPr>
          <a:xfrm>
            <a:off x="1414569" y="1679516"/>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200">
                <a:solidFill>
                  <a:srgbClr val="000000"/>
                </a:solidFill>
                <a:ea typeface="+mn-lt"/>
                <a:cs typeface="+mn-lt"/>
              </a:rPr>
              <a:t>Audit risky behavior with Communication Compliance</a:t>
            </a:r>
            <a:endParaRPr lang="en-US" sz="1200">
              <a:ea typeface="+mn-ea"/>
              <a:cs typeface="+mn-cs"/>
            </a:endParaRPr>
          </a:p>
        </p:txBody>
      </p:sp>
      <p:sp>
        <p:nvSpPr>
          <p:cNvPr id="4" name="TextBox 3">
            <a:extLst>
              <a:ext uri="{FF2B5EF4-FFF2-40B4-BE49-F238E27FC236}">
                <a16:creationId xmlns:a16="http://schemas.microsoft.com/office/drawing/2014/main" id="{45C53361-1C3B-DC9C-5929-A5855583E8CB}"/>
              </a:ext>
            </a:extLst>
          </p:cNvPr>
          <p:cNvSpPr txBox="1">
            <a:spLocks/>
          </p:cNvSpPr>
          <p:nvPr/>
        </p:nvSpPr>
        <p:spPr>
          <a:xfrm>
            <a:off x="1396999" y="2418068"/>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00"/>
              </a:spcAft>
              <a:defRPr/>
            </a:pPr>
            <a:r>
              <a:rPr lang="en-US" sz="1200">
                <a:solidFill>
                  <a:srgbClr val="000000"/>
                </a:solidFill>
                <a:ea typeface="+mn-lt"/>
                <a:cs typeface="+mn-lt"/>
              </a:rPr>
              <a:t>Establish Risk-Based Controls with Insider Risk Management</a:t>
            </a:r>
            <a:endParaRPr lang="en-US" sz="1200">
              <a:ea typeface="+mn-lt"/>
              <a:cs typeface="+mn-lt"/>
            </a:endParaRPr>
          </a:p>
        </p:txBody>
      </p:sp>
      <p:sp>
        <p:nvSpPr>
          <p:cNvPr id="9" name="TextBox 8">
            <a:extLst>
              <a:ext uri="{FF2B5EF4-FFF2-40B4-BE49-F238E27FC236}">
                <a16:creationId xmlns:a16="http://schemas.microsoft.com/office/drawing/2014/main" id="{19AF23C6-5CA0-4700-6FEF-62D1F83ED719}"/>
              </a:ext>
            </a:extLst>
          </p:cNvPr>
          <p:cNvSpPr txBox="1">
            <a:spLocks/>
          </p:cNvSpPr>
          <p:nvPr/>
        </p:nvSpPr>
        <p:spPr>
          <a:xfrm>
            <a:off x="1359417" y="3163280"/>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00"/>
              </a:spcAft>
              <a:defRPr/>
            </a:pPr>
            <a:r>
              <a:rPr lang="en-US" sz="1200">
                <a:solidFill>
                  <a:srgbClr val="000000"/>
                </a:solidFill>
                <a:ea typeface="+mn-lt"/>
                <a:cs typeface="+mn-lt"/>
              </a:rPr>
              <a:t>Restrict high risk users from interacting with sensitive data</a:t>
            </a:r>
            <a:endParaRPr lang="en-US" sz="1200">
              <a:ea typeface="+mn-lt"/>
              <a:cs typeface="+mn-lt"/>
            </a:endParaRPr>
          </a:p>
        </p:txBody>
      </p:sp>
      <p:sp>
        <p:nvSpPr>
          <p:cNvPr id="10" name="Oval 9">
            <a:extLst>
              <a:ext uri="{FF2B5EF4-FFF2-40B4-BE49-F238E27FC236}">
                <a16:creationId xmlns:a16="http://schemas.microsoft.com/office/drawing/2014/main" id="{CC5CB0D1-D20B-2461-299C-97EEEA7F6BE3}"/>
              </a:ext>
              <a:ext uri="{C183D7F6-B498-43B3-948B-1728B52AA6E4}">
                <adec:decorative xmlns:adec="http://schemas.microsoft.com/office/drawing/2017/decorative" val="0"/>
              </a:ext>
            </a:extLst>
          </p:cNvPr>
          <p:cNvSpPr/>
          <p:nvPr/>
        </p:nvSpPr>
        <p:spPr bwMode="auto">
          <a:xfrm>
            <a:off x="954409" y="314397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Tree>
    <p:extLst>
      <p:ext uri="{BB962C8B-B14F-4D97-AF65-F5344CB8AC3E}">
        <p14:creationId xmlns:p14="http://schemas.microsoft.com/office/powerpoint/2010/main" val="2230779954"/>
      </p:ext>
    </p:extLst>
  </p:cSld>
  <p:clrMapOvr>
    <a:masterClrMapping/>
  </p:clrMapOvr>
  <p:transition>
    <p:fade/>
  </p:transition>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8FC0F-75FB-E192-92AB-F06F5A66DE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793CDC-A7F6-4B4A-E797-860B30BF1B26}"/>
              </a:ext>
            </a:extLst>
          </p:cNvPr>
          <p:cNvSpPr>
            <a:spLocks noGrp="1"/>
          </p:cNvSpPr>
          <p:nvPr>
            <p:ph type="title"/>
          </p:nvPr>
        </p:nvSpPr>
        <p:spPr>
          <a:xfrm>
            <a:off x="588263" y="272144"/>
            <a:ext cx="11018520" cy="1384995"/>
          </a:xfrm>
        </p:spPr>
        <p:txBody>
          <a:bodyPr/>
          <a:lstStyle/>
          <a:p>
            <a:r>
              <a:rPr lang="en-US" sz="2400" dirty="0"/>
              <a:t>If Data Loss and Insider Risk aren’t addressed, they could lead to: </a:t>
            </a:r>
            <a:br>
              <a:rPr lang="en-US" sz="2400" dirty="0"/>
            </a:br>
            <a:r>
              <a:rPr lang="en-US" sz="1800" dirty="0"/>
              <a:t>Disclosure of Confidential Information and Data Leakage.</a:t>
            </a:r>
            <a:br>
              <a:rPr lang="en-US" sz="2400" dirty="0"/>
            </a:br>
            <a:br>
              <a:rPr lang="en-US" sz="2400" dirty="0">
                <a:ln>
                  <a:noFill/>
                </a:ln>
                <a:latin typeface="Segoe UI"/>
              </a:rPr>
            </a:br>
            <a:r>
              <a:rPr lang="en-US" sz="2400" dirty="0"/>
              <a:t> </a:t>
            </a:r>
          </a:p>
        </p:txBody>
      </p:sp>
      <p:sp>
        <p:nvSpPr>
          <p:cNvPr id="3" name="Rectangle: Rounded Corners 2">
            <a:extLst>
              <a:ext uri="{FF2B5EF4-FFF2-40B4-BE49-F238E27FC236}">
                <a16:creationId xmlns:a16="http://schemas.microsoft.com/office/drawing/2014/main" id="{415E6CF2-193E-7519-42C4-7B69C0D41606}"/>
              </a:ext>
              <a:ext uri="{C183D7F6-B498-43B3-948B-1728B52AA6E4}">
                <adec:decorative xmlns:adec="http://schemas.microsoft.com/office/drawing/2017/decorative" val="1"/>
              </a:ext>
            </a:extLst>
          </p:cNvPr>
          <p:cNvSpPr>
            <a:spLocks/>
          </p:cNvSpPr>
          <p:nvPr/>
        </p:nvSpPr>
        <p:spPr bwMode="auto">
          <a:xfrm>
            <a:off x="519859" y="2645465"/>
            <a:ext cx="3451756" cy="3848183"/>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TextBox 3">
            <a:extLst>
              <a:ext uri="{FF2B5EF4-FFF2-40B4-BE49-F238E27FC236}">
                <a16:creationId xmlns:a16="http://schemas.microsoft.com/office/drawing/2014/main" id="{2F79ED29-7114-C80E-8889-350D3883F0B3}"/>
              </a:ext>
            </a:extLst>
          </p:cNvPr>
          <p:cNvSpPr txBox="1"/>
          <p:nvPr/>
        </p:nvSpPr>
        <p:spPr>
          <a:xfrm>
            <a:off x="676913" y="2806169"/>
            <a:ext cx="3137647" cy="3662541"/>
          </a:xfrm>
          <a:prstGeom prst="rect">
            <a:avLst/>
          </a:prstGeom>
          <a:noFill/>
        </p:spPr>
        <p:txBody>
          <a:bodyPr wrap="square" lIns="0" tIns="0" rIns="0" bIns="0" rtlCol="0">
            <a:spAutoFit/>
          </a:bodyPr>
          <a:lstStyle/>
          <a:p>
            <a:r>
              <a:rPr lang="en-US" sz="1400"/>
              <a:t>Understand usage and exposure to inform protection strategies.</a:t>
            </a:r>
            <a:br>
              <a:rPr lang="en-US" sz="1400"/>
            </a:br>
            <a:endParaRPr lang="en-US" sz="1400"/>
          </a:p>
          <a:p>
            <a:pPr marL="285750" indent="-285750">
              <a:buFont typeface="Arial" panose="020B0604020202020204" pitchFamily="34" charset="0"/>
              <a:buChar char="•"/>
            </a:pPr>
            <a:r>
              <a:rPr lang="en-US" sz="1400"/>
              <a:t>Enable &amp; review DSPM for AI reports</a:t>
            </a:r>
            <a:br>
              <a:rPr lang="en-US" sz="1400"/>
            </a:br>
            <a:endParaRPr lang="en-US" sz="1400"/>
          </a:p>
          <a:p>
            <a:pPr marL="285750" indent="-285750">
              <a:buFont typeface="Arial" panose="020B0604020202020204" pitchFamily="34" charset="0"/>
              <a:buChar char="•"/>
            </a:pPr>
            <a:r>
              <a:rPr lang="en-US" sz="1400"/>
              <a:t>Conduct preliminary review in Activity Explorer</a:t>
            </a:r>
            <a:br>
              <a:rPr lang="en-US" sz="1400"/>
            </a:br>
            <a:endParaRPr lang="en-US" sz="1400"/>
          </a:p>
          <a:p>
            <a:pPr marL="285750" indent="-285750">
              <a:buFont typeface="Arial" panose="020B0604020202020204" pitchFamily="34" charset="0"/>
              <a:buChar char="•"/>
            </a:pPr>
            <a:r>
              <a:rPr lang="en-US" sz="1400"/>
              <a:t>Align user risk levels with org risk appetite</a:t>
            </a:r>
            <a:br>
              <a:rPr lang="en-US" sz="1400"/>
            </a:br>
            <a:endParaRPr lang="en-US" sz="1400"/>
          </a:p>
          <a:p>
            <a:pPr marL="285750" indent="-285750">
              <a:buFont typeface="Arial" panose="020B0604020202020204" pitchFamily="34" charset="0"/>
              <a:buChar char="•"/>
            </a:pPr>
            <a:r>
              <a:rPr lang="en-US" sz="1400"/>
              <a:t>Monitor agent growth and security posture</a:t>
            </a:r>
            <a:br>
              <a:rPr lang="en-US" sz="1400"/>
            </a:br>
            <a:endParaRPr lang="en-US" sz="1400"/>
          </a:p>
          <a:p>
            <a:pPr marL="285750" indent="-285750">
              <a:buFont typeface="Arial" panose="020B0604020202020204" pitchFamily="34" charset="0"/>
              <a:buChar char="•"/>
            </a:pPr>
            <a:r>
              <a:rPr lang="en-US" sz="1400"/>
              <a:t>Build AI regulation assessments in Compliance Manager</a:t>
            </a:r>
          </a:p>
        </p:txBody>
      </p:sp>
      <p:sp>
        <p:nvSpPr>
          <p:cNvPr id="5" name="TextBox 4">
            <a:extLst>
              <a:ext uri="{FF2B5EF4-FFF2-40B4-BE49-F238E27FC236}">
                <a16:creationId xmlns:a16="http://schemas.microsoft.com/office/drawing/2014/main" id="{3882A3B1-D1F8-1749-0131-81376C4DA48F}"/>
              </a:ext>
            </a:extLst>
          </p:cNvPr>
          <p:cNvSpPr txBox="1"/>
          <p:nvPr/>
        </p:nvSpPr>
        <p:spPr>
          <a:xfrm flipH="1">
            <a:off x="519859" y="2102037"/>
            <a:ext cx="3386112" cy="492443"/>
          </a:xfrm>
          <a:prstGeom prst="rect">
            <a:avLst/>
          </a:prstGeom>
          <a:noFill/>
        </p:spPr>
        <p:txBody>
          <a:bodyPr wrap="square" lIns="0" tIns="0" rIns="0" bIns="0" rtlCol="0">
            <a:spAutoFit/>
          </a:bodyPr>
          <a:lstStyle/>
          <a:p>
            <a:pPr marL="0" lvl="1" algn="ctr">
              <a:defRPr/>
            </a:pPr>
            <a:r>
              <a:rPr lang="en-US" sz="1600">
                <a:latin typeface="+mj-lt"/>
              </a:rPr>
              <a:t>Phase 1: </a:t>
            </a:r>
            <a:r>
              <a:rPr lang="en-US" sz="1600">
                <a:solidFill>
                  <a:srgbClr val="000000"/>
                </a:solidFill>
                <a:latin typeface="+mj-lt"/>
                <a:ea typeface="+mn-lt"/>
                <a:cs typeface="+mn-lt"/>
              </a:rPr>
              <a:t>Establish Visibility and </a:t>
            </a:r>
          </a:p>
          <a:p>
            <a:pPr marL="0" lvl="1" algn="ctr">
              <a:defRPr/>
            </a:pPr>
            <a:r>
              <a:rPr lang="en-US" sz="1600">
                <a:solidFill>
                  <a:srgbClr val="000000"/>
                </a:solidFill>
                <a:latin typeface="+mj-lt"/>
                <a:ea typeface="+mn-lt"/>
                <a:cs typeface="+mn-lt"/>
              </a:rPr>
              <a:t>Risk Awareness</a:t>
            </a:r>
            <a:endParaRPr lang="en-US" sz="1600">
              <a:latin typeface="+mj-lt"/>
            </a:endParaRPr>
          </a:p>
        </p:txBody>
      </p:sp>
      <p:sp>
        <p:nvSpPr>
          <p:cNvPr id="6" name="Rectangle: Rounded Corners 5">
            <a:extLst>
              <a:ext uri="{FF2B5EF4-FFF2-40B4-BE49-F238E27FC236}">
                <a16:creationId xmlns:a16="http://schemas.microsoft.com/office/drawing/2014/main" id="{AF7C210E-A735-0D99-0437-1F8C9606EB62}"/>
              </a:ext>
              <a:ext uri="{C183D7F6-B498-43B3-948B-1728B52AA6E4}">
                <adec:decorative xmlns:adec="http://schemas.microsoft.com/office/drawing/2017/decorative" val="1"/>
              </a:ext>
            </a:extLst>
          </p:cNvPr>
          <p:cNvSpPr>
            <a:spLocks/>
          </p:cNvSpPr>
          <p:nvPr/>
        </p:nvSpPr>
        <p:spPr bwMode="auto">
          <a:xfrm>
            <a:off x="4410509" y="2645465"/>
            <a:ext cx="3451756" cy="3848183"/>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TextBox 6">
            <a:extLst>
              <a:ext uri="{FF2B5EF4-FFF2-40B4-BE49-F238E27FC236}">
                <a16:creationId xmlns:a16="http://schemas.microsoft.com/office/drawing/2014/main" id="{2182D6F2-B43E-49D9-DBAC-C496EAA41B66}"/>
              </a:ext>
            </a:extLst>
          </p:cNvPr>
          <p:cNvSpPr txBox="1"/>
          <p:nvPr/>
        </p:nvSpPr>
        <p:spPr>
          <a:xfrm>
            <a:off x="4592754" y="2812144"/>
            <a:ext cx="3137647" cy="3662541"/>
          </a:xfrm>
          <a:prstGeom prst="rect">
            <a:avLst/>
          </a:prstGeom>
          <a:noFill/>
        </p:spPr>
        <p:txBody>
          <a:bodyPr wrap="square" lIns="0" tIns="0" rIns="0" bIns="0" rtlCol="0">
            <a:spAutoFit/>
          </a:bodyPr>
          <a:lstStyle/>
          <a:p>
            <a:r>
              <a:rPr lang="en-US" sz="1400"/>
              <a:t>Apply protections to ensure Copilot respects data boundaries.</a:t>
            </a:r>
            <a:br>
              <a:rPr lang="en-US" sz="1400"/>
            </a:br>
            <a:endParaRPr lang="en-US" sz="1400"/>
          </a:p>
          <a:p>
            <a:pPr marL="285750" indent="-285750">
              <a:buFont typeface="Arial" panose="020B0604020202020204" pitchFamily="34" charset="0"/>
              <a:buChar char="•"/>
            </a:pPr>
            <a:r>
              <a:rPr lang="en-US" sz="1400"/>
              <a:t>Establish sensitivity labeling and permissions framework</a:t>
            </a:r>
            <a:br>
              <a:rPr lang="en-US" sz="1400"/>
            </a:br>
            <a:endParaRPr lang="en-US" sz="1400"/>
          </a:p>
          <a:p>
            <a:pPr marL="285750" indent="-285750">
              <a:buFont typeface="Arial" panose="020B0604020202020204" pitchFamily="34" charset="0"/>
              <a:buChar char="•"/>
            </a:pPr>
            <a:r>
              <a:rPr lang="en-US" sz="1400"/>
              <a:t>Turn on DLP for Copilot to block access to sensitive content</a:t>
            </a:r>
            <a:br>
              <a:rPr lang="en-US" sz="1400"/>
            </a:br>
            <a:endParaRPr lang="en-US" sz="1400"/>
          </a:p>
          <a:p>
            <a:pPr marL="285750" indent="-285750">
              <a:buFont typeface="Arial" panose="020B0604020202020204" pitchFamily="34" charset="0"/>
              <a:buChar char="•"/>
            </a:pPr>
            <a:r>
              <a:rPr lang="en-US" sz="1400"/>
              <a:t>Apply Conditional Access for elevated-risk users</a:t>
            </a:r>
            <a:br>
              <a:rPr lang="en-US" sz="1400"/>
            </a:br>
            <a:endParaRPr lang="en-US" sz="1400"/>
          </a:p>
          <a:p>
            <a:pPr marL="285750" indent="-285750">
              <a:buFont typeface="Arial" panose="020B0604020202020204" pitchFamily="34" charset="0"/>
              <a:buChar char="•"/>
            </a:pPr>
            <a:r>
              <a:rPr lang="en-US" sz="1400"/>
              <a:t>Prevent risky actions: printing, downloading, deleting</a:t>
            </a:r>
            <a:br>
              <a:rPr lang="en-US" sz="1400"/>
            </a:br>
            <a:endParaRPr lang="en-US" sz="1400"/>
          </a:p>
          <a:p>
            <a:pPr marL="285750" indent="-285750">
              <a:buFont typeface="Arial" panose="020B0604020202020204" pitchFamily="34" charset="0"/>
              <a:buChar char="•"/>
            </a:pPr>
            <a:r>
              <a:rPr lang="en-US" sz="1400"/>
              <a:t>Automate labeling and enforce access controls</a:t>
            </a:r>
          </a:p>
        </p:txBody>
      </p:sp>
      <p:sp>
        <p:nvSpPr>
          <p:cNvPr id="8" name="TextBox 7">
            <a:extLst>
              <a:ext uri="{FF2B5EF4-FFF2-40B4-BE49-F238E27FC236}">
                <a16:creationId xmlns:a16="http://schemas.microsoft.com/office/drawing/2014/main" id="{E653D9E1-5DDB-8C3B-88FE-C906E399432F}"/>
              </a:ext>
            </a:extLst>
          </p:cNvPr>
          <p:cNvSpPr txBox="1"/>
          <p:nvPr/>
        </p:nvSpPr>
        <p:spPr>
          <a:xfrm flipH="1">
            <a:off x="4410509" y="2102037"/>
            <a:ext cx="3386112" cy="492443"/>
          </a:xfrm>
          <a:prstGeom prst="rect">
            <a:avLst/>
          </a:prstGeom>
          <a:noFill/>
        </p:spPr>
        <p:txBody>
          <a:bodyPr wrap="square" lIns="0" tIns="0" rIns="0" bIns="0" rtlCol="0">
            <a:spAutoFit/>
          </a:bodyPr>
          <a:lstStyle/>
          <a:p>
            <a:pPr marL="0" lvl="1" algn="ctr">
              <a:defRPr/>
            </a:pPr>
            <a:r>
              <a:rPr lang="en-US" sz="1600">
                <a:latin typeface="+mj-lt"/>
              </a:rPr>
              <a:t>Phase 2: </a:t>
            </a:r>
            <a:r>
              <a:rPr lang="en-US" sz="1600">
                <a:solidFill>
                  <a:srgbClr val="000000"/>
                </a:solidFill>
                <a:latin typeface="Segoe UI Semibold"/>
                <a:ea typeface="+mn-lt"/>
                <a:cs typeface="+mn-lt"/>
              </a:rPr>
              <a:t>Apply Protections to Copilot Interactions</a:t>
            </a:r>
            <a:endParaRPr lang="en-US" sz="1600">
              <a:latin typeface="Segoe UI Semibold"/>
              <a:ea typeface="+mn-lt"/>
              <a:cs typeface="+mn-lt"/>
            </a:endParaRPr>
          </a:p>
        </p:txBody>
      </p:sp>
      <p:sp>
        <p:nvSpPr>
          <p:cNvPr id="9" name="Rectangle: Rounded Corners 8">
            <a:extLst>
              <a:ext uri="{FF2B5EF4-FFF2-40B4-BE49-F238E27FC236}">
                <a16:creationId xmlns:a16="http://schemas.microsoft.com/office/drawing/2014/main" id="{03BBBCA8-0CB1-CBD6-7908-EED74E07551A}"/>
              </a:ext>
              <a:ext uri="{C183D7F6-B498-43B3-948B-1728B52AA6E4}">
                <adec:decorative xmlns:adec="http://schemas.microsoft.com/office/drawing/2017/decorative" val="1"/>
              </a:ext>
            </a:extLst>
          </p:cNvPr>
          <p:cNvSpPr>
            <a:spLocks/>
          </p:cNvSpPr>
          <p:nvPr/>
        </p:nvSpPr>
        <p:spPr bwMode="auto">
          <a:xfrm>
            <a:off x="8366803" y="2645465"/>
            <a:ext cx="3451756" cy="3848183"/>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7E86ACA1-4953-6593-0224-D8AD15116ACA}"/>
              </a:ext>
            </a:extLst>
          </p:cNvPr>
          <p:cNvSpPr txBox="1"/>
          <p:nvPr/>
        </p:nvSpPr>
        <p:spPr>
          <a:xfrm>
            <a:off x="8523857" y="2806169"/>
            <a:ext cx="3137647" cy="3785652"/>
          </a:xfrm>
          <a:prstGeom prst="rect">
            <a:avLst/>
          </a:prstGeom>
          <a:noFill/>
        </p:spPr>
        <p:txBody>
          <a:bodyPr wrap="square" lIns="0" tIns="0" rIns="0" bIns="0" rtlCol="0">
            <a:spAutoFit/>
          </a:bodyPr>
          <a:lstStyle/>
          <a:p>
            <a:r>
              <a:rPr lang="en-US" sz="1400"/>
              <a:t>Detect and respond to misuse or insider threats.</a:t>
            </a:r>
            <a:br>
              <a:rPr lang="en-US" sz="1400"/>
            </a:br>
            <a:endParaRPr lang="en-US" sz="1400"/>
          </a:p>
          <a:p>
            <a:pPr marL="285750" indent="-285750">
              <a:buFont typeface="Arial" panose="020B0604020202020204" pitchFamily="34" charset="0"/>
              <a:buChar char="•"/>
            </a:pPr>
            <a:r>
              <a:rPr lang="en-US" sz="1400"/>
              <a:t>Audit behavior with Communication Compliance</a:t>
            </a:r>
            <a:br>
              <a:rPr lang="en-US" sz="1400"/>
            </a:br>
            <a:endParaRPr lang="en-US" sz="1400"/>
          </a:p>
          <a:p>
            <a:pPr marL="285750" indent="-285750">
              <a:buFont typeface="Arial" panose="020B0604020202020204" pitchFamily="34" charset="0"/>
              <a:buChar char="•"/>
            </a:pPr>
            <a:r>
              <a:rPr lang="en-US" sz="1400"/>
              <a:t>Enable Adaptive Protection for high-risk users</a:t>
            </a:r>
            <a:br>
              <a:rPr lang="en-US" sz="1400"/>
            </a:br>
            <a:endParaRPr lang="en-US" sz="1400"/>
          </a:p>
          <a:p>
            <a:pPr marL="285750" indent="-285750">
              <a:buFont typeface="Arial" panose="020B0604020202020204" pitchFamily="34" charset="0"/>
              <a:buChar char="•"/>
            </a:pPr>
            <a:r>
              <a:rPr lang="en-US" sz="1400"/>
              <a:t>Use eDiscovery for legal investigations</a:t>
            </a:r>
            <a:br>
              <a:rPr lang="en-US" sz="1400"/>
            </a:br>
            <a:endParaRPr lang="en-US" sz="1400"/>
          </a:p>
          <a:p>
            <a:pPr marL="285750" indent="-285750">
              <a:buFont typeface="Arial" panose="020B0604020202020204" pitchFamily="34" charset="0"/>
              <a:buChar char="•"/>
            </a:pPr>
            <a:r>
              <a:rPr lang="en-US" sz="1400"/>
              <a:t>Restrict high-risk users from sensitive actions/sites</a:t>
            </a:r>
            <a:br>
              <a:rPr lang="en-US" sz="1400"/>
            </a:br>
            <a:endParaRPr lang="en-US" sz="1400"/>
          </a:p>
          <a:p>
            <a:pPr marL="285750" indent="-285750">
              <a:buFont typeface="Arial" panose="020B0604020202020204" pitchFamily="34" charset="0"/>
              <a:buChar char="•"/>
            </a:pPr>
            <a:r>
              <a:rPr lang="en-US" sz="1400"/>
              <a:t>Monitor effectiveness and refine thresholds</a:t>
            </a:r>
          </a:p>
        </p:txBody>
      </p:sp>
      <p:sp>
        <p:nvSpPr>
          <p:cNvPr id="11" name="TextBox 10">
            <a:extLst>
              <a:ext uri="{FF2B5EF4-FFF2-40B4-BE49-F238E27FC236}">
                <a16:creationId xmlns:a16="http://schemas.microsoft.com/office/drawing/2014/main" id="{67EA3D30-F87D-2666-8266-2CE29814328E}"/>
              </a:ext>
            </a:extLst>
          </p:cNvPr>
          <p:cNvSpPr txBox="1"/>
          <p:nvPr/>
        </p:nvSpPr>
        <p:spPr>
          <a:xfrm flipH="1">
            <a:off x="8366803" y="2102037"/>
            <a:ext cx="3386112" cy="492443"/>
          </a:xfrm>
          <a:prstGeom prst="rect">
            <a:avLst/>
          </a:prstGeom>
          <a:noFill/>
        </p:spPr>
        <p:txBody>
          <a:bodyPr wrap="square" lIns="0" tIns="0" rIns="0" bIns="0" rtlCol="0">
            <a:spAutoFit/>
          </a:bodyPr>
          <a:lstStyle/>
          <a:p>
            <a:pPr marL="0" lvl="1" algn="ctr">
              <a:defRPr/>
            </a:pPr>
            <a:r>
              <a:rPr lang="en-US" sz="1600">
                <a:latin typeface="+mj-lt"/>
              </a:rPr>
              <a:t>Phase 3: </a:t>
            </a:r>
            <a:r>
              <a:rPr lang="en-US" sz="1600">
                <a:solidFill>
                  <a:srgbClr val="000000"/>
                </a:solidFill>
                <a:latin typeface="Segoe UI Semibold"/>
                <a:ea typeface="+mn-lt"/>
                <a:cs typeface="+mn-lt"/>
              </a:rPr>
              <a:t>Monitor and Respond to </a:t>
            </a:r>
          </a:p>
          <a:p>
            <a:pPr marL="0" lvl="1" algn="ctr">
              <a:defRPr/>
            </a:pPr>
            <a:r>
              <a:rPr lang="en-US" sz="1600">
                <a:solidFill>
                  <a:srgbClr val="000000"/>
                </a:solidFill>
                <a:latin typeface="Segoe UI Semibold"/>
                <a:ea typeface="+mn-lt"/>
                <a:cs typeface="+mn-lt"/>
              </a:rPr>
              <a:t>Risky Behavior</a:t>
            </a:r>
            <a:endParaRPr lang="en-US" sz="1600">
              <a:latin typeface="Segoe UI Semibold"/>
            </a:endParaRPr>
          </a:p>
        </p:txBody>
      </p:sp>
      <p:sp>
        <p:nvSpPr>
          <p:cNvPr id="30" name="TextBox 29">
            <a:extLst>
              <a:ext uri="{FF2B5EF4-FFF2-40B4-BE49-F238E27FC236}">
                <a16:creationId xmlns:a16="http://schemas.microsoft.com/office/drawing/2014/main" id="{243E9271-8E7D-006D-C1AB-D9BCB6B4F909}"/>
              </a:ext>
            </a:extLst>
          </p:cNvPr>
          <p:cNvSpPr txBox="1"/>
          <p:nvPr/>
        </p:nvSpPr>
        <p:spPr>
          <a:xfrm>
            <a:off x="588263" y="1112022"/>
            <a:ext cx="10079737" cy="615553"/>
          </a:xfrm>
          <a:prstGeom prst="rect">
            <a:avLst/>
          </a:prstGeom>
          <a:noFill/>
        </p:spPr>
        <p:txBody>
          <a:bodyPr wrap="square" lIns="0" tIns="0" rIns="0" bIns="0" rtlCol="0">
            <a:spAutoFit/>
          </a:bodyPr>
          <a:lstStyle/>
          <a:p>
            <a:r>
              <a:rPr lang="en-US" sz="2000" kern="0">
                <a:cs typeface="Segoe Sans Display" pitchFamily="2" charset="0"/>
              </a:rPr>
              <a:t>By addressing these risks through the following actions, organizations can ensure that information is shared appropriately and securely.</a:t>
            </a:r>
            <a:endParaRPr lang="en-US" sz="2000"/>
          </a:p>
        </p:txBody>
      </p:sp>
    </p:spTree>
    <p:extLst>
      <p:ext uri="{BB962C8B-B14F-4D97-AF65-F5344CB8AC3E}">
        <p14:creationId xmlns:p14="http://schemas.microsoft.com/office/powerpoint/2010/main" val="1167494630"/>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FBAD8-F021-6CE9-F561-4C6492591FA2}"/>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C66060A0-2C37-7F22-9CD7-AED182DA0FCA}"/>
              </a:ext>
            </a:extLst>
          </p:cNvPr>
          <p:cNvSpPr txBox="1">
            <a:spLocks noGrp="1"/>
          </p:cNvSpPr>
          <p:nvPr>
            <p:ph type="title" idx="4294967295"/>
          </p:nvPr>
        </p:nvSpPr>
        <p:spPr>
          <a:xfrm>
            <a:off x="825500" y="1935936"/>
            <a:ext cx="5270500" cy="135413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20000"/>
              </a:spcBef>
              <a:spcAft>
                <a:spcPts val="600"/>
              </a:spcAft>
              <a:buClrTx/>
              <a:buSzPct val="90000"/>
              <a:buFontTx/>
              <a:buNone/>
              <a:tabLst/>
              <a:defRPr/>
            </a:pPr>
            <a:r>
              <a:rPr kumimoji="0" lang="en-US" sz="8800" b="0" i="0" u="none" strike="noStrike" kern="1200" cap="none" spc="-50" normalizeH="0" baseline="0" noProof="0">
                <a:ln w="3175">
                  <a:noFill/>
                </a:ln>
                <a:solidFill>
                  <a:schemeClr val="tx1"/>
                </a:solidFill>
                <a:effectLst/>
                <a:uLnTx/>
                <a:uFillTx/>
                <a:latin typeface="+mj-lt"/>
                <a:ea typeface="+mj-ea"/>
                <a:cs typeface="+mj-cs"/>
              </a:rPr>
              <a:t>Thank you</a:t>
            </a:r>
          </a:p>
        </p:txBody>
      </p:sp>
      <p:sp>
        <p:nvSpPr>
          <p:cNvPr id="6" name="TextBox 5">
            <a:extLst>
              <a:ext uri="{FF2B5EF4-FFF2-40B4-BE49-F238E27FC236}">
                <a16:creationId xmlns:a16="http://schemas.microsoft.com/office/drawing/2014/main" id="{97D43E47-5AA2-A1F9-7586-73CE3403D212}"/>
              </a:ext>
            </a:extLst>
          </p:cNvPr>
          <p:cNvSpPr txBox="1">
            <a:spLocks/>
          </p:cNvSpPr>
          <p:nvPr/>
        </p:nvSpPr>
        <p:spPr>
          <a:xfrm>
            <a:off x="1053431" y="3930577"/>
            <a:ext cx="8930330" cy="615553"/>
          </a:xfrm>
          <a:prstGeom prst="rect">
            <a:avLst/>
          </a:prstGeom>
          <a:noFill/>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Times New Roman"/>
              </a:rPr>
              <a:t>Microsoft Deployment models</a:t>
            </a:r>
          </a:p>
        </p:txBody>
      </p:sp>
      <p:sp>
        <p:nvSpPr>
          <p:cNvPr id="7" name="TextBox 6">
            <a:extLst>
              <a:ext uri="{FF2B5EF4-FFF2-40B4-BE49-F238E27FC236}">
                <a16:creationId xmlns:a16="http://schemas.microsoft.com/office/drawing/2014/main" id="{89808A3B-7818-E901-5A51-F8BD0FE57E53}"/>
              </a:ext>
            </a:extLst>
          </p:cNvPr>
          <p:cNvSpPr txBox="1">
            <a:spLocks/>
          </p:cNvSpPr>
          <p:nvPr/>
        </p:nvSpPr>
        <p:spPr>
          <a:xfrm>
            <a:off x="1053431" y="4770970"/>
            <a:ext cx="7810471" cy="276999"/>
          </a:xfrm>
          <a:prstGeom prst="rect">
            <a:avLst/>
          </a:prstGeom>
          <a:noFill/>
        </p:spPr>
        <p:txBody>
          <a:bodyPr wrap="none" lIns="0" tIns="0" rIns="0" bIns="0" rtlCol="0" anchor="t">
            <a:spAutoFit/>
          </a:bodyPr>
          <a:lstStyle/>
          <a:p>
            <a:pPr lvl="0">
              <a:defRPr/>
            </a:pPr>
            <a:r>
              <a:rPr kumimoji="0" lang="en-CA" sz="1800" b="0" i="0" u="none" strike="noStrike" kern="1200" cap="none" spc="0" normalizeH="0" baseline="0" noProof="0" dirty="0">
                <a:ln>
                  <a:noFill/>
                </a:ln>
                <a:solidFill>
                  <a:srgbClr val="FFFFFF"/>
                </a:solidFill>
                <a:effectLst/>
                <a:uLnTx/>
                <a:uFillTx/>
                <a:latin typeface="Segoe UI Semibold"/>
                <a:ea typeface="+mn-ea"/>
                <a:cs typeface="+mn-cs"/>
              </a:rPr>
              <a:t>Read more </a:t>
            </a:r>
            <a:r>
              <a:rPr lang="en-CA" dirty="0">
                <a:solidFill>
                  <a:srgbClr val="FFFFFF"/>
                </a:solidFill>
                <a:latin typeface="Segoe UI Semibold"/>
              </a:rPr>
              <a:t>deployment blueprints here: https://aka.ms/PurviewBlueprints</a:t>
            </a:r>
            <a:r>
              <a:rPr kumimoji="0" lang="en-CA" sz="1800" b="0" i="0" u="none" strike="noStrike" kern="1200" cap="none" spc="0" normalizeH="0" baseline="0" noProof="0" dirty="0">
                <a:ln>
                  <a:noFill/>
                </a:ln>
                <a:solidFill>
                  <a:srgbClr val="0078D4">
                    <a:lumMod val="60000"/>
                    <a:lumOff val="40000"/>
                  </a:srgbClr>
                </a:solidFill>
                <a:effectLst/>
                <a:uLnTx/>
                <a:uFillTx/>
                <a:latin typeface="Segoe UI Semibold"/>
                <a:ea typeface="+mn-ea"/>
                <a:cs typeface="+mn-cs"/>
              </a:rPr>
              <a:t> </a:t>
            </a:r>
            <a:endParaRPr kumimoji="0" lang="en-CA" sz="1800" b="0" i="0" u="none" strike="noStrike" kern="1200" cap="none" spc="0" normalizeH="0" baseline="0" noProof="0" dirty="0">
              <a:ln>
                <a:noFill/>
              </a:ln>
              <a:solidFill>
                <a:srgbClr val="0078D4">
                  <a:lumMod val="60000"/>
                  <a:lumOff val="40000"/>
                </a:srgbClr>
              </a:solidFill>
              <a:effectLst/>
              <a:uLnTx/>
              <a:uFillTx/>
              <a:latin typeface="Segoe UI Semibold"/>
              <a:ea typeface="+mn-ea"/>
              <a:cs typeface="Segoe UI"/>
            </a:endParaRPr>
          </a:p>
        </p:txBody>
      </p:sp>
    </p:spTree>
    <p:extLst>
      <p:ext uri="{BB962C8B-B14F-4D97-AF65-F5344CB8AC3E}">
        <p14:creationId xmlns:p14="http://schemas.microsoft.com/office/powerpoint/2010/main" val="10918670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5A941-0A58-4459-8A6A-D1B427832FE4}"/>
              </a:ext>
            </a:extLst>
          </p:cNvPr>
          <p:cNvSpPr>
            <a:spLocks noGrp="1"/>
          </p:cNvSpPr>
          <p:nvPr>
            <p:ph type="title"/>
          </p:nvPr>
        </p:nvSpPr>
        <p:spPr>
          <a:xfrm>
            <a:off x="588263" y="457200"/>
            <a:ext cx="11018520" cy="553998"/>
          </a:xfrm>
        </p:spPr>
        <p:txBody>
          <a:bodyPr/>
          <a:lstStyle/>
          <a:p>
            <a:r>
              <a:rPr lang="en-US"/>
              <a:t>Problem Summary</a:t>
            </a:r>
          </a:p>
        </p:txBody>
      </p:sp>
      <p:sp>
        <p:nvSpPr>
          <p:cNvPr id="13" name="Rectangle: Rounded Corners 12">
            <a:extLst>
              <a:ext uri="{FF2B5EF4-FFF2-40B4-BE49-F238E27FC236}">
                <a16:creationId xmlns:a16="http://schemas.microsoft.com/office/drawing/2014/main" id="{AA77F808-C02A-7327-FBDD-0A6DB1A93F13}"/>
              </a:ext>
              <a:ext uri="{C183D7F6-B498-43B3-948B-1728B52AA6E4}">
                <adec:decorative xmlns:adec="http://schemas.microsoft.com/office/drawing/2017/decorative" val="1"/>
              </a:ext>
            </a:extLst>
          </p:cNvPr>
          <p:cNvSpPr>
            <a:spLocks/>
          </p:cNvSpPr>
          <p:nvPr/>
        </p:nvSpPr>
        <p:spPr bwMode="auto">
          <a:xfrm>
            <a:off x="588963" y="2358543"/>
            <a:ext cx="11017249" cy="3096423"/>
          </a:xfrm>
          <a:prstGeom prst="roundRect">
            <a:avLst>
              <a:gd name="adj" fmla="val 5500"/>
            </a:avLst>
          </a:prstGeom>
          <a:solidFill>
            <a:schemeClr val="bg1"/>
          </a:solidFill>
          <a:ln w="12700" cap="rnd">
            <a:solidFill>
              <a:schemeClr val="bg1">
                <a:lumMod val="75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noFill/>
              <a:effectLst/>
              <a:uLnTx/>
              <a:uFillTx/>
              <a:latin typeface="Segoe UI Variable Small Semibol" pitchFamily="2" charset="0"/>
              <a:ea typeface="+mn-ea"/>
              <a:cs typeface="+mn-cs"/>
            </a:endParaRPr>
          </a:p>
        </p:txBody>
      </p:sp>
      <p:sp>
        <p:nvSpPr>
          <p:cNvPr id="14" name="Rectangle: Rounded Corners 13">
            <a:extLst>
              <a:ext uri="{FF2B5EF4-FFF2-40B4-BE49-F238E27FC236}">
                <a16:creationId xmlns:a16="http://schemas.microsoft.com/office/drawing/2014/main" id="{150EE4CD-DFAC-FABD-3FBD-F56237DEF98A}"/>
              </a:ext>
              <a:ext uri="{C183D7F6-B498-43B3-948B-1728B52AA6E4}">
                <adec:decorative xmlns:adec="http://schemas.microsoft.com/office/drawing/2017/decorative" val="1"/>
              </a:ext>
            </a:extLst>
          </p:cNvPr>
          <p:cNvSpPr>
            <a:spLocks/>
          </p:cNvSpPr>
          <p:nvPr/>
        </p:nvSpPr>
        <p:spPr bwMode="auto">
          <a:xfrm>
            <a:off x="755363"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dirty="0">
                <a:solidFill>
                  <a:schemeClr val="tx1"/>
                </a:solidFill>
              </a:rPr>
              <a:t>Unauthorized Disclosure of Confidential Information</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9A26213D-A8E0-C752-5E82-BD877E59751A}"/>
              </a:ext>
              <a:ext uri="{C183D7F6-B498-43B3-948B-1728B52AA6E4}">
                <adec:decorative xmlns:adec="http://schemas.microsoft.com/office/drawing/2017/decorative" val="1"/>
              </a:ext>
            </a:extLst>
          </p:cNvPr>
          <p:cNvSpPr>
            <a:spLocks/>
          </p:cNvSpPr>
          <p:nvPr/>
        </p:nvSpPr>
        <p:spPr bwMode="auto">
          <a:xfrm>
            <a:off x="4371711"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dirty="0">
                <a:solidFill>
                  <a:schemeClr val="tx1"/>
                </a:solidFill>
              </a:rPr>
              <a:t>Accidental Data Leakage in Communications</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7E34701E-36CB-22F1-1212-D7A4655D2BA3}"/>
              </a:ext>
              <a:ext uri="{C183D7F6-B498-43B3-948B-1728B52AA6E4}">
                <adec:decorative xmlns:adec="http://schemas.microsoft.com/office/drawing/2017/decorative" val="1"/>
              </a:ext>
            </a:extLst>
          </p:cNvPr>
          <p:cNvSpPr>
            <a:spLocks/>
          </p:cNvSpPr>
          <p:nvPr/>
        </p:nvSpPr>
        <p:spPr bwMode="auto">
          <a:xfrm>
            <a:off x="7988060"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Arrow: Bent 16">
            <a:extLst>
              <a:ext uri="{FF2B5EF4-FFF2-40B4-BE49-F238E27FC236}">
                <a16:creationId xmlns:a16="http://schemas.microsoft.com/office/drawing/2014/main" id="{8704E745-F20F-63BF-12B4-6AA41B44CBD3}"/>
              </a:ext>
              <a:ext uri="{C183D7F6-B498-43B3-948B-1728B52AA6E4}">
                <adec:decorative xmlns:adec="http://schemas.microsoft.com/office/drawing/2017/decorative" val="1"/>
              </a:ext>
            </a:extLst>
          </p:cNvPr>
          <p:cNvSpPr>
            <a:spLocks/>
          </p:cNvSpPr>
          <p:nvPr/>
        </p:nvSpPr>
        <p:spPr bwMode="auto">
          <a:xfrm>
            <a:off x="2474122" y="2956976"/>
            <a:ext cx="2018115" cy="416006"/>
          </a:xfrm>
          <a:prstGeom prst="bentArrow">
            <a:avLst>
              <a:gd name="adj1" fmla="val 25000"/>
              <a:gd name="adj2" fmla="val 0"/>
              <a:gd name="adj3" fmla="val 0"/>
              <a:gd name="adj4" fmla="val 43750"/>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8" name="Arrow: Bent 17">
            <a:extLst>
              <a:ext uri="{FF2B5EF4-FFF2-40B4-BE49-F238E27FC236}">
                <a16:creationId xmlns:a16="http://schemas.microsoft.com/office/drawing/2014/main" id="{D4642ECC-9332-B565-748B-BCCBACC54945}"/>
              </a:ext>
              <a:ext uri="{C183D7F6-B498-43B3-948B-1728B52AA6E4}">
                <adec:decorative xmlns:adec="http://schemas.microsoft.com/office/drawing/2017/decorative" val="1"/>
              </a:ext>
            </a:extLst>
          </p:cNvPr>
          <p:cNvSpPr/>
          <p:nvPr/>
        </p:nvSpPr>
        <p:spPr bwMode="auto">
          <a:xfrm flipH="1" flipV="1">
            <a:off x="4124988" y="2689971"/>
            <a:ext cx="1977637" cy="267005"/>
          </a:xfrm>
          <a:prstGeom prst="bentArrow">
            <a:avLst>
              <a:gd name="adj1" fmla="val 25000"/>
              <a:gd name="adj2" fmla="val 0"/>
              <a:gd name="adj3" fmla="val 0"/>
              <a:gd name="adj4" fmla="val 40949"/>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9" name="Arrow: Bent 18">
            <a:extLst>
              <a:ext uri="{FF2B5EF4-FFF2-40B4-BE49-F238E27FC236}">
                <a16:creationId xmlns:a16="http://schemas.microsoft.com/office/drawing/2014/main" id="{4207F527-5348-26C3-A316-0F2889FE4EF7}"/>
              </a:ext>
              <a:ext uri="{C183D7F6-B498-43B3-948B-1728B52AA6E4}">
                <adec:decorative xmlns:adec="http://schemas.microsoft.com/office/drawing/2017/decorative" val="1"/>
              </a:ext>
            </a:extLst>
          </p:cNvPr>
          <p:cNvSpPr>
            <a:spLocks/>
          </p:cNvSpPr>
          <p:nvPr/>
        </p:nvSpPr>
        <p:spPr bwMode="auto">
          <a:xfrm flipH="1">
            <a:off x="7711333" y="2956976"/>
            <a:ext cx="2006545" cy="416006"/>
          </a:xfrm>
          <a:prstGeom prst="bentArrow">
            <a:avLst>
              <a:gd name="adj1" fmla="val 25000"/>
              <a:gd name="adj2" fmla="val 0"/>
              <a:gd name="adj3" fmla="val 0"/>
              <a:gd name="adj4" fmla="val 43750"/>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0" name="Arrow: Bent 19">
            <a:extLst>
              <a:ext uri="{FF2B5EF4-FFF2-40B4-BE49-F238E27FC236}">
                <a16:creationId xmlns:a16="http://schemas.microsoft.com/office/drawing/2014/main" id="{1A7D4005-8FF0-7958-5AAD-5DF6A6F9B1C7}"/>
              </a:ext>
              <a:ext uri="{C183D7F6-B498-43B3-948B-1728B52AA6E4}">
                <adec:decorative xmlns:adec="http://schemas.microsoft.com/office/drawing/2017/decorative" val="1"/>
              </a:ext>
            </a:extLst>
          </p:cNvPr>
          <p:cNvSpPr/>
          <p:nvPr/>
        </p:nvSpPr>
        <p:spPr bwMode="auto">
          <a:xfrm flipV="1">
            <a:off x="6100570" y="2689971"/>
            <a:ext cx="1977637" cy="267005"/>
          </a:xfrm>
          <a:prstGeom prst="bentArrow">
            <a:avLst>
              <a:gd name="adj1" fmla="val 25000"/>
              <a:gd name="adj2" fmla="val 0"/>
              <a:gd name="adj3" fmla="val 0"/>
              <a:gd name="adj4" fmla="val 38148"/>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22" name="Straight Connector 21">
            <a:extLst>
              <a:ext uri="{FF2B5EF4-FFF2-40B4-BE49-F238E27FC236}">
                <a16:creationId xmlns:a16="http://schemas.microsoft.com/office/drawing/2014/main" id="{6C9A305F-F842-F119-A3B4-1C62F602F668}"/>
              </a:ext>
              <a:ext uri="{C183D7F6-B498-43B3-948B-1728B52AA6E4}">
                <adec:decorative xmlns:adec="http://schemas.microsoft.com/office/drawing/2017/decorative" val="1"/>
              </a:ext>
            </a:extLst>
          </p:cNvPr>
          <p:cNvCxnSpPr>
            <a:cxnSpLocks/>
            <a:stCxn id="48" idx="4"/>
            <a:endCxn id="26" idx="0"/>
          </p:cNvCxnSpPr>
          <p:nvPr/>
        </p:nvCxnSpPr>
        <p:spPr>
          <a:xfrm>
            <a:off x="6097588" y="2680589"/>
            <a:ext cx="1" cy="692393"/>
          </a:xfrm>
          <a:prstGeom prst="line">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BFFE67-E0E6-EBA8-6FE4-46D8BDBC93D9}"/>
              </a:ext>
              <a:ext uri="{C183D7F6-B498-43B3-948B-1728B52AA6E4}">
                <adec:decorative xmlns:adec="http://schemas.microsoft.com/office/drawing/2017/decorative" val="1"/>
              </a:ext>
            </a:extLst>
          </p:cNvPr>
          <p:cNvSpPr/>
          <p:nvPr/>
        </p:nvSpPr>
        <p:spPr bwMode="auto">
          <a:xfrm>
            <a:off x="2250650"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5" name="Rectangle: Rounded Corners 24">
            <a:extLst>
              <a:ext uri="{FF2B5EF4-FFF2-40B4-BE49-F238E27FC236}">
                <a16:creationId xmlns:a16="http://schemas.microsoft.com/office/drawing/2014/main" id="{16EF51CF-84BC-BCCB-52A4-2F1582FE5623}"/>
              </a:ext>
              <a:ext uri="{C183D7F6-B498-43B3-948B-1728B52AA6E4}">
                <adec:decorative xmlns:adec="http://schemas.microsoft.com/office/drawing/2017/decorative" val="1"/>
              </a:ext>
            </a:extLst>
          </p:cNvPr>
          <p:cNvSpPr/>
          <p:nvPr/>
        </p:nvSpPr>
        <p:spPr bwMode="auto">
          <a:xfrm>
            <a:off x="9483346"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6" name="Rectangle: Rounded Corners 25">
            <a:extLst>
              <a:ext uri="{FF2B5EF4-FFF2-40B4-BE49-F238E27FC236}">
                <a16:creationId xmlns:a16="http://schemas.microsoft.com/office/drawing/2014/main" id="{48DDBBC0-A3F8-6C2B-2E49-F3EF21D8309A}"/>
              </a:ext>
              <a:ext uri="{C183D7F6-B498-43B3-948B-1728B52AA6E4}">
                <adec:decorative xmlns:adec="http://schemas.microsoft.com/office/drawing/2017/decorative" val="1"/>
              </a:ext>
            </a:extLst>
          </p:cNvPr>
          <p:cNvSpPr/>
          <p:nvPr/>
        </p:nvSpPr>
        <p:spPr bwMode="auto">
          <a:xfrm>
            <a:off x="5866998"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7" name="Rectangle: Rounded Corners 26">
            <a:extLst>
              <a:ext uri="{FF2B5EF4-FFF2-40B4-BE49-F238E27FC236}">
                <a16:creationId xmlns:a16="http://schemas.microsoft.com/office/drawing/2014/main" id="{0FB5C2B8-41AD-47B5-20F4-0894EB603032}"/>
              </a:ext>
              <a:ext uri="{C183D7F6-B498-43B3-948B-1728B52AA6E4}">
                <adec:decorative xmlns:adec="http://schemas.microsoft.com/office/drawing/2017/decorative" val="1"/>
              </a:ext>
            </a:extLst>
          </p:cNvPr>
          <p:cNvSpPr>
            <a:spLocks/>
          </p:cNvSpPr>
          <p:nvPr/>
        </p:nvSpPr>
        <p:spPr bwMode="auto">
          <a:xfrm>
            <a:off x="8390207" y="3402086"/>
            <a:ext cx="2547669"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dirty="0">
                <a:solidFill>
                  <a:schemeClr val="tx1"/>
                </a:solidFill>
              </a:rPr>
              <a:t>Unprotected content generated due to unsecured input</a:t>
            </a:r>
            <a:endParaRPr kumimoji="0" lang="en-US" sz="1800" b="0" i="0" u="none" strike="noStrike" kern="1200" cap="none" spc="0" normalizeH="0" baseline="0" noProof="0" dirty="0">
              <a:ln>
                <a:noFill/>
              </a:ln>
              <a:solidFill>
                <a:schemeClr val="tx1"/>
              </a:solidFill>
              <a:effectLst/>
              <a:uLnTx/>
              <a:uFillTx/>
              <a:latin typeface="Segoe UI"/>
              <a:ea typeface="+mn-ea"/>
              <a:cs typeface="+mn-cs"/>
            </a:endParaRPr>
          </a:p>
        </p:txBody>
      </p:sp>
      <p:sp>
        <p:nvSpPr>
          <p:cNvPr id="28" name="Rounded Rectangle 11">
            <a:extLst>
              <a:ext uri="{FF2B5EF4-FFF2-40B4-BE49-F238E27FC236}">
                <a16:creationId xmlns:a16="http://schemas.microsoft.com/office/drawing/2014/main" id="{B0D03D92-C896-6BC6-26A1-32397B6E81F8}"/>
              </a:ext>
              <a:ext uri="{C183D7F6-B498-43B3-948B-1728B52AA6E4}">
                <adec:decorative xmlns:adec="http://schemas.microsoft.com/office/drawing/2017/decorative" val="1"/>
              </a:ext>
            </a:extLst>
          </p:cNvPr>
          <p:cNvSpPr>
            <a:spLocks/>
          </p:cNvSpPr>
          <p:nvPr/>
        </p:nvSpPr>
        <p:spPr bwMode="auto">
          <a:xfrm>
            <a:off x="2227344"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9" name="Rounded Rectangle 11">
            <a:extLst>
              <a:ext uri="{FF2B5EF4-FFF2-40B4-BE49-F238E27FC236}">
                <a16:creationId xmlns:a16="http://schemas.microsoft.com/office/drawing/2014/main" id="{5B0BC557-3899-BCD1-8946-A7592AC6C8BE}"/>
              </a:ext>
              <a:ext uri="{C183D7F6-B498-43B3-948B-1728B52AA6E4}">
                <adec:decorative xmlns:adec="http://schemas.microsoft.com/office/drawing/2017/decorative" val="1"/>
              </a:ext>
            </a:extLst>
          </p:cNvPr>
          <p:cNvSpPr>
            <a:spLocks/>
          </p:cNvSpPr>
          <p:nvPr/>
        </p:nvSpPr>
        <p:spPr bwMode="auto">
          <a:xfrm>
            <a:off x="5843692"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1" name="Rounded Rectangle 11">
            <a:extLst>
              <a:ext uri="{FF2B5EF4-FFF2-40B4-BE49-F238E27FC236}">
                <a16:creationId xmlns:a16="http://schemas.microsoft.com/office/drawing/2014/main" id="{1242EBAE-CC04-4158-DBD7-91A3C7CD030F}"/>
              </a:ext>
              <a:ext uri="{C183D7F6-B498-43B3-948B-1728B52AA6E4}">
                <adec:decorative xmlns:adec="http://schemas.microsoft.com/office/drawing/2017/decorative" val="1"/>
              </a:ext>
            </a:extLst>
          </p:cNvPr>
          <p:cNvSpPr>
            <a:spLocks/>
          </p:cNvSpPr>
          <p:nvPr/>
        </p:nvSpPr>
        <p:spPr bwMode="auto">
          <a:xfrm>
            <a:off x="9460040"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Title 16">
            <a:extLst>
              <a:ext uri="{FF2B5EF4-FFF2-40B4-BE49-F238E27FC236}">
                <a16:creationId xmlns:a16="http://schemas.microsoft.com/office/drawing/2014/main" id="{300ACE57-6B59-674A-E200-ACAF45BC7415}"/>
              </a:ext>
            </a:extLst>
          </p:cNvPr>
          <p:cNvSpPr txBox="1">
            <a:spLocks/>
          </p:cNvSpPr>
          <p:nvPr/>
        </p:nvSpPr>
        <p:spPr>
          <a:xfrm>
            <a:off x="588263" y="1193028"/>
            <a:ext cx="11021125"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Microsoft 365 Copilot (Copilot)’s ability to leverage information available to employees has raised concerns for organizations about </a:t>
            </a:r>
            <a:r>
              <a:rPr lang="en-US">
                <a:solidFill>
                  <a:srgbClr val="000000"/>
                </a:solidFill>
                <a:latin typeface="Segoe UI"/>
              </a:rPr>
              <a:t>data loss and insider risk.</a:t>
            </a:r>
            <a:endParaRPr kumimoji="0" lang="en-US" sz="20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endParaRPr>
          </a:p>
        </p:txBody>
      </p:sp>
      <p:sp>
        <p:nvSpPr>
          <p:cNvPr id="35" name="Rectangle: Rounded Corners 34">
            <a:extLst>
              <a:ext uri="{FF2B5EF4-FFF2-40B4-BE49-F238E27FC236}">
                <a16:creationId xmlns:a16="http://schemas.microsoft.com/office/drawing/2014/main" id="{7016CBCC-98AF-B624-3A33-013064EF8076}"/>
              </a:ext>
            </a:extLst>
          </p:cNvPr>
          <p:cNvSpPr>
            <a:spLocks/>
          </p:cNvSpPr>
          <p:nvPr/>
        </p:nvSpPr>
        <p:spPr bwMode="auto">
          <a:xfrm>
            <a:off x="1257300" y="2105629"/>
            <a:ext cx="9680576" cy="50016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kumimoji="0" lang="en-US" sz="1800" b="0" i="0" u="none" strike="noStrike" kern="1200" cap="none" spc="0" normalizeH="0" baseline="0" noProof="0" dirty="0">
                <a:ln>
                  <a:noFill/>
                </a:ln>
                <a:solidFill>
                  <a:srgbClr val="FFFFFF"/>
                </a:solidFill>
                <a:effectLst/>
                <a:uLnTx/>
                <a:uFillTx/>
                <a:latin typeface="Segoe Sans Display Semibold"/>
                <a:ea typeface="+mn-ea"/>
                <a:cs typeface="+mn-cs"/>
              </a:rPr>
              <a:t>If data loss and insider </a:t>
            </a:r>
            <a:r>
              <a:rPr lang="en-US">
                <a:solidFill>
                  <a:srgbClr val="FFFFFF"/>
                </a:solidFill>
                <a:latin typeface="Segoe Sans Display Semibold"/>
              </a:rPr>
              <a:t>risk aren’t</a:t>
            </a:r>
            <a:r>
              <a:rPr kumimoji="0" lang="en-US" sz="1800" b="0" i="0" u="none" strike="noStrike" kern="1200" cap="none" spc="0" normalizeH="0" baseline="0" noProof="0" dirty="0">
                <a:ln>
                  <a:noFill/>
                </a:ln>
                <a:solidFill>
                  <a:srgbClr val="FFFFFF"/>
                </a:solidFill>
                <a:effectLst/>
                <a:uLnTx/>
                <a:uFillTx/>
                <a:latin typeface="Segoe Sans Display Semibold"/>
                <a:ea typeface="+mn-ea"/>
                <a:cs typeface="+mn-cs"/>
              </a:rPr>
              <a:t> addressed, it could lead to</a:t>
            </a:r>
            <a:endParaRPr kumimoji="0" lang="en-US" sz="1800" b="0" i="0"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41" name="Graphic 25" descr="Icon of a fingerprint">
            <a:extLst>
              <a:ext uri="{FF2B5EF4-FFF2-40B4-BE49-F238E27FC236}">
                <a16:creationId xmlns:a16="http://schemas.microsoft.com/office/drawing/2014/main" id="{A506F4CA-3594-3D72-43A9-E28B76563E6B}"/>
              </a:ext>
            </a:extLst>
          </p:cNvPr>
          <p:cNvSpPr>
            <a:spLocks/>
          </p:cNvSpPr>
          <p:nvPr/>
        </p:nvSpPr>
        <p:spPr>
          <a:xfrm>
            <a:off x="2342688" y="3669056"/>
            <a:ext cx="277106" cy="287486"/>
          </a:xfrm>
          <a:custGeom>
            <a:avLst/>
            <a:gdLst>
              <a:gd name="connsiteX0" fmla="*/ 123338 w 189604"/>
              <a:gd name="connsiteY0" fmla="*/ 95001 h 190526"/>
              <a:gd name="connsiteX1" fmla="*/ 134463 w 189604"/>
              <a:gd name="connsiteY1" fmla="*/ 117137 h 190526"/>
              <a:gd name="connsiteX2" fmla="*/ 135558 w 189604"/>
              <a:gd name="connsiteY2" fmla="*/ 122185 h 190526"/>
              <a:gd name="connsiteX3" fmla="*/ 136473 w 189604"/>
              <a:gd name="connsiteY3" fmla="*/ 127034 h 190526"/>
              <a:gd name="connsiteX4" fmla="*/ 139406 w 189604"/>
              <a:gd name="connsiteY4" fmla="*/ 138606 h 190526"/>
              <a:gd name="connsiteX5" fmla="*/ 154027 w 189604"/>
              <a:gd name="connsiteY5" fmla="*/ 157371 h 190526"/>
              <a:gd name="connsiteX6" fmla="*/ 154608 w 189604"/>
              <a:gd name="connsiteY6" fmla="*/ 170725 h 190526"/>
              <a:gd name="connsiteX7" fmla="*/ 141149 w 189604"/>
              <a:gd name="connsiteY7" fmla="*/ 171306 h 190526"/>
              <a:gd name="connsiteX8" fmla="*/ 122004 w 189604"/>
              <a:gd name="connsiteY8" fmla="*/ 146322 h 190526"/>
              <a:gd name="connsiteX9" fmla="*/ 118566 w 189604"/>
              <a:gd name="connsiteY9" fmla="*/ 134739 h 190526"/>
              <a:gd name="connsiteX10" fmla="*/ 116765 w 189604"/>
              <a:gd name="connsiteY10" fmla="*/ 125310 h 190526"/>
              <a:gd name="connsiteX11" fmla="*/ 116432 w 189604"/>
              <a:gd name="connsiteY11" fmla="*/ 123719 h 190526"/>
              <a:gd name="connsiteX12" fmla="*/ 109698 w 189604"/>
              <a:gd name="connsiteY12" fmla="*/ 108222 h 190526"/>
              <a:gd name="connsiteX13" fmla="*/ 86781 w 189604"/>
              <a:gd name="connsiteY13" fmla="*/ 109336 h 190526"/>
              <a:gd name="connsiteX14" fmla="*/ 84571 w 189604"/>
              <a:gd name="connsiteY14" fmla="*/ 144436 h 190526"/>
              <a:gd name="connsiteX15" fmla="*/ 97477 w 189604"/>
              <a:gd name="connsiteY15" fmla="*/ 176821 h 190526"/>
              <a:gd name="connsiteX16" fmla="*/ 93302 w 189604"/>
              <a:gd name="connsiteY16" fmla="*/ 189486 h 190526"/>
              <a:gd name="connsiteX17" fmla="*/ 93239 w 189604"/>
              <a:gd name="connsiteY17" fmla="*/ 189518 h 190526"/>
              <a:gd name="connsiteX18" fmla="*/ 80456 w 189604"/>
              <a:gd name="connsiteY18" fmla="*/ 185307 h 190526"/>
              <a:gd name="connsiteX19" fmla="*/ 66293 w 189604"/>
              <a:gd name="connsiteY19" fmla="*/ 149770 h 190526"/>
              <a:gd name="connsiteX20" fmla="*/ 70674 w 189604"/>
              <a:gd name="connsiteY20" fmla="*/ 99230 h 190526"/>
              <a:gd name="connsiteX21" fmla="*/ 123338 w 189604"/>
              <a:gd name="connsiteY21" fmla="*/ 95001 h 190526"/>
              <a:gd name="connsiteX22" fmla="*/ 99497 w 189604"/>
              <a:gd name="connsiteY22" fmla="*/ 115242 h 190526"/>
              <a:gd name="connsiteX23" fmla="*/ 109326 w 189604"/>
              <a:gd name="connsiteY23" fmla="*/ 124443 h 190526"/>
              <a:gd name="connsiteX24" fmla="*/ 122661 w 189604"/>
              <a:gd name="connsiteY24" fmla="*/ 164143 h 190526"/>
              <a:gd name="connsiteX25" fmla="*/ 124471 w 189604"/>
              <a:gd name="connsiteY25" fmla="*/ 166610 h 190526"/>
              <a:gd name="connsiteX26" fmla="*/ 127329 w 189604"/>
              <a:gd name="connsiteY26" fmla="*/ 170325 h 190526"/>
              <a:gd name="connsiteX27" fmla="*/ 125623 w 189604"/>
              <a:gd name="connsiteY27" fmla="*/ 183686 h 190526"/>
              <a:gd name="connsiteX28" fmla="*/ 113013 w 189604"/>
              <a:gd name="connsiteY28" fmla="*/ 182841 h 190526"/>
              <a:gd name="connsiteX29" fmla="*/ 112232 w 189604"/>
              <a:gd name="connsiteY29" fmla="*/ 181936 h 190526"/>
              <a:gd name="connsiteX30" fmla="*/ 109374 w 189604"/>
              <a:gd name="connsiteY30" fmla="*/ 178221 h 190526"/>
              <a:gd name="connsiteX31" fmla="*/ 90296 w 189604"/>
              <a:gd name="connsiteY31" fmla="*/ 125071 h 190526"/>
              <a:gd name="connsiteX32" fmla="*/ 99497 w 189604"/>
              <a:gd name="connsiteY32" fmla="*/ 115242 h 190526"/>
              <a:gd name="connsiteX33" fmla="*/ 62349 w 189604"/>
              <a:gd name="connsiteY33" fmla="*/ 68455 h 190526"/>
              <a:gd name="connsiteX34" fmla="*/ 129186 w 189604"/>
              <a:gd name="connsiteY34" fmla="*/ 65654 h 190526"/>
              <a:gd name="connsiteX35" fmla="*/ 149979 w 189604"/>
              <a:gd name="connsiteY35" fmla="*/ 86400 h 190526"/>
              <a:gd name="connsiteX36" fmla="*/ 146574 w 189604"/>
              <a:gd name="connsiteY36" fmla="*/ 99435 h 190526"/>
              <a:gd name="connsiteX37" fmla="*/ 133539 w 189604"/>
              <a:gd name="connsiteY37" fmla="*/ 96030 h 190526"/>
              <a:gd name="connsiteX38" fmla="*/ 118880 w 189604"/>
              <a:gd name="connsiteY38" fmla="*/ 81685 h 190526"/>
              <a:gd name="connsiteX39" fmla="*/ 73684 w 189604"/>
              <a:gd name="connsiteY39" fmla="*/ 83771 h 190526"/>
              <a:gd name="connsiteX40" fmla="*/ 54415 w 189604"/>
              <a:gd name="connsiteY40" fmla="*/ 133844 h 190526"/>
              <a:gd name="connsiteX41" fmla="*/ 64778 w 189604"/>
              <a:gd name="connsiteY41" fmla="*/ 168467 h 190526"/>
              <a:gd name="connsiteX42" fmla="*/ 60237 w 189604"/>
              <a:gd name="connsiteY42" fmla="*/ 181149 h 190526"/>
              <a:gd name="connsiteX43" fmla="*/ 47747 w 189604"/>
              <a:gd name="connsiteY43" fmla="*/ 176992 h 190526"/>
              <a:gd name="connsiteX44" fmla="*/ 35460 w 189604"/>
              <a:gd name="connsiteY44" fmla="*/ 135625 h 190526"/>
              <a:gd name="connsiteX45" fmla="*/ 62349 w 189604"/>
              <a:gd name="connsiteY45" fmla="*/ 68455 h 190526"/>
              <a:gd name="connsiteX46" fmla="*/ 163057 w 189604"/>
              <a:gd name="connsiteY46" fmla="*/ 117604 h 190526"/>
              <a:gd name="connsiteX47" fmla="*/ 166877 w 189604"/>
              <a:gd name="connsiteY47" fmla="*/ 130624 h 190526"/>
              <a:gd name="connsiteX48" fmla="*/ 171525 w 189604"/>
              <a:gd name="connsiteY48" fmla="*/ 135606 h 190526"/>
              <a:gd name="connsiteX49" fmla="*/ 177887 w 189604"/>
              <a:gd name="connsiteY49" fmla="*/ 147484 h 190526"/>
              <a:gd name="connsiteX50" fmla="*/ 166010 w 189604"/>
              <a:gd name="connsiteY50" fmla="*/ 153846 h 190526"/>
              <a:gd name="connsiteX51" fmla="*/ 150970 w 189604"/>
              <a:gd name="connsiteY51" fmla="*/ 141111 h 190526"/>
              <a:gd name="connsiteX52" fmla="*/ 144036 w 189604"/>
              <a:gd name="connsiteY52" fmla="*/ 118575 h 190526"/>
              <a:gd name="connsiteX53" fmla="*/ 152870 w 189604"/>
              <a:gd name="connsiteY53" fmla="*/ 108406 h 190526"/>
              <a:gd name="connsiteX54" fmla="*/ 163039 w 189604"/>
              <a:gd name="connsiteY54" fmla="*/ 117241 h 190526"/>
              <a:gd name="connsiteX55" fmla="*/ 163057 w 189604"/>
              <a:gd name="connsiteY55" fmla="*/ 117594 h 190526"/>
              <a:gd name="connsiteX56" fmla="*/ 80380 w 189604"/>
              <a:gd name="connsiteY56" fmla="*/ 37641 h 190526"/>
              <a:gd name="connsiteX57" fmla="*/ 75598 w 189604"/>
              <a:gd name="connsiteY57" fmla="*/ 50233 h 190526"/>
              <a:gd name="connsiteX58" fmla="*/ 37784 w 189604"/>
              <a:gd name="connsiteY58" fmla="*/ 83057 h 190526"/>
              <a:gd name="connsiteX59" fmla="*/ 26992 w 189604"/>
              <a:gd name="connsiteY59" fmla="*/ 139473 h 190526"/>
              <a:gd name="connsiteX60" fmla="*/ 18843 w 189604"/>
              <a:gd name="connsiteY60" fmla="*/ 150198 h 190526"/>
              <a:gd name="connsiteX61" fmla="*/ 8117 w 189604"/>
              <a:gd name="connsiteY61" fmla="*/ 142049 h 190526"/>
              <a:gd name="connsiteX62" fmla="*/ 8104 w 189604"/>
              <a:gd name="connsiteY62" fmla="*/ 141950 h 190526"/>
              <a:gd name="connsiteX63" fmla="*/ 21287 w 189604"/>
              <a:gd name="connsiteY63" fmla="*/ 73532 h 190526"/>
              <a:gd name="connsiteX64" fmla="*/ 67769 w 189604"/>
              <a:gd name="connsiteY64" fmla="*/ 32860 h 190526"/>
              <a:gd name="connsiteX65" fmla="*/ 80366 w 189604"/>
              <a:gd name="connsiteY65" fmla="*/ 37631 h 190526"/>
              <a:gd name="connsiteX66" fmla="*/ 80370 w 189604"/>
              <a:gd name="connsiteY66" fmla="*/ 37641 h 190526"/>
              <a:gd name="connsiteX67" fmla="*/ 103840 w 189604"/>
              <a:gd name="connsiteY67" fmla="*/ 27812 h 190526"/>
              <a:gd name="connsiteX68" fmla="*/ 157371 w 189604"/>
              <a:gd name="connsiteY68" fmla="*/ 52100 h 190526"/>
              <a:gd name="connsiteX69" fmla="*/ 189517 w 189604"/>
              <a:gd name="connsiteY69" fmla="*/ 116232 h 190526"/>
              <a:gd name="connsiteX70" fmla="*/ 181355 w 189604"/>
              <a:gd name="connsiteY70" fmla="*/ 126948 h 190526"/>
              <a:gd name="connsiteX71" fmla="*/ 170639 w 189604"/>
              <a:gd name="connsiteY71" fmla="*/ 118785 h 190526"/>
              <a:gd name="connsiteX72" fmla="*/ 144702 w 189604"/>
              <a:gd name="connsiteY72" fmla="*/ 66331 h 190526"/>
              <a:gd name="connsiteX73" fmla="*/ 103440 w 189604"/>
              <a:gd name="connsiteY73" fmla="*/ 46862 h 190526"/>
              <a:gd name="connsiteX74" fmla="*/ 94110 w 189604"/>
              <a:gd name="connsiteY74" fmla="*/ 37141 h 190526"/>
              <a:gd name="connsiteX75" fmla="*/ 103831 w 189604"/>
              <a:gd name="connsiteY75" fmla="*/ 27812 h 190526"/>
              <a:gd name="connsiteX76" fmla="*/ 34136 w 189604"/>
              <a:gd name="connsiteY76" fmla="*/ 30002 h 190526"/>
              <a:gd name="connsiteX77" fmla="*/ 33357 w 189604"/>
              <a:gd name="connsiteY77" fmla="*/ 43450 h 190526"/>
              <a:gd name="connsiteX78" fmla="*/ 33355 w 189604"/>
              <a:gd name="connsiteY78" fmla="*/ 43452 h 190526"/>
              <a:gd name="connsiteX79" fmla="*/ 25525 w 189604"/>
              <a:gd name="connsiteY79" fmla="*/ 51396 h 190526"/>
              <a:gd name="connsiteX80" fmla="*/ 17744 w 189604"/>
              <a:gd name="connsiteY80" fmla="*/ 62568 h 190526"/>
              <a:gd name="connsiteX81" fmla="*/ 4709 w 189604"/>
              <a:gd name="connsiteY81" fmla="*/ 65968 h 190526"/>
              <a:gd name="connsiteX82" fmla="*/ 1246 w 189604"/>
              <a:gd name="connsiteY82" fmla="*/ 53043 h 190526"/>
              <a:gd name="connsiteX83" fmla="*/ 11267 w 189604"/>
              <a:gd name="connsiteY83" fmla="*/ 38756 h 190526"/>
              <a:gd name="connsiteX84" fmla="*/ 20687 w 189604"/>
              <a:gd name="connsiteY84" fmla="*/ 29231 h 190526"/>
              <a:gd name="connsiteX85" fmla="*/ 34135 w 189604"/>
              <a:gd name="connsiteY85" fmla="*/ 30001 h 190526"/>
              <a:gd name="connsiteX86" fmla="*/ 34136 w 189604"/>
              <a:gd name="connsiteY86" fmla="*/ 30002 h 190526"/>
              <a:gd name="connsiteX87" fmla="*/ 99716 w 189604"/>
              <a:gd name="connsiteY87" fmla="*/ 151 h 190526"/>
              <a:gd name="connsiteX88" fmla="*/ 155580 w 189604"/>
              <a:gd name="connsiteY88" fmla="*/ 17172 h 190526"/>
              <a:gd name="connsiteX89" fmla="*/ 157552 w 189604"/>
              <a:gd name="connsiteY89" fmla="*/ 30497 h 190526"/>
              <a:gd name="connsiteX90" fmla="*/ 144227 w 189604"/>
              <a:gd name="connsiteY90" fmla="*/ 32470 h 190526"/>
              <a:gd name="connsiteX91" fmla="*/ 143931 w 189604"/>
              <a:gd name="connsiteY91" fmla="*/ 32241 h 190526"/>
              <a:gd name="connsiteX92" fmla="*/ 98830 w 189604"/>
              <a:gd name="connsiteY92" fmla="*/ 19182 h 190526"/>
              <a:gd name="connsiteX93" fmla="*/ 55472 w 189604"/>
              <a:gd name="connsiteY93" fmla="*/ 28421 h 190526"/>
              <a:gd name="connsiteX94" fmla="*/ 42450 w 189604"/>
              <a:gd name="connsiteY94" fmla="*/ 24976 h 190526"/>
              <a:gd name="connsiteX95" fmla="*/ 45509 w 189604"/>
              <a:gd name="connsiteY95" fmla="*/ 12191 h 190526"/>
              <a:gd name="connsiteX96" fmla="*/ 99716 w 189604"/>
              <a:gd name="connsiteY96" fmla="*/ 151 h 19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89604" h="190526">
                <a:moveTo>
                  <a:pt x="123338" y="95001"/>
                </a:moveTo>
                <a:cubicBezTo>
                  <a:pt x="129015" y="100783"/>
                  <a:pt x="132196" y="107688"/>
                  <a:pt x="134463" y="117137"/>
                </a:cubicBezTo>
                <a:lnTo>
                  <a:pt x="135558" y="122185"/>
                </a:lnTo>
                <a:lnTo>
                  <a:pt x="136473" y="127034"/>
                </a:lnTo>
                <a:cubicBezTo>
                  <a:pt x="137654" y="133387"/>
                  <a:pt x="138359" y="136292"/>
                  <a:pt x="139406" y="138606"/>
                </a:cubicBezTo>
                <a:cubicBezTo>
                  <a:pt x="142121" y="144664"/>
                  <a:pt x="146969" y="150932"/>
                  <a:pt x="154027" y="157371"/>
                </a:cubicBezTo>
                <a:cubicBezTo>
                  <a:pt x="157904" y="160895"/>
                  <a:pt x="158171" y="166877"/>
                  <a:pt x="154608" y="170725"/>
                </a:cubicBezTo>
                <a:cubicBezTo>
                  <a:pt x="151040" y="174577"/>
                  <a:pt x="145036" y="174836"/>
                  <a:pt x="141149" y="171306"/>
                </a:cubicBezTo>
                <a:cubicBezTo>
                  <a:pt x="132291" y="163238"/>
                  <a:pt x="125871" y="154932"/>
                  <a:pt x="122004" y="146322"/>
                </a:cubicBezTo>
                <a:cubicBezTo>
                  <a:pt x="120509" y="142988"/>
                  <a:pt x="119604" y="139873"/>
                  <a:pt x="118566" y="134739"/>
                </a:cubicBezTo>
                <a:lnTo>
                  <a:pt x="116765" y="125310"/>
                </a:lnTo>
                <a:lnTo>
                  <a:pt x="116432" y="123719"/>
                </a:lnTo>
                <a:cubicBezTo>
                  <a:pt x="114803" y="116080"/>
                  <a:pt x="112832" y="111403"/>
                  <a:pt x="109698" y="108222"/>
                </a:cubicBezTo>
                <a:cubicBezTo>
                  <a:pt x="103992" y="102411"/>
                  <a:pt x="90153" y="104031"/>
                  <a:pt x="86781" y="109336"/>
                </a:cubicBezTo>
                <a:cubicBezTo>
                  <a:pt x="81818" y="117128"/>
                  <a:pt x="80513" y="130682"/>
                  <a:pt x="84571" y="144436"/>
                </a:cubicBezTo>
                <a:cubicBezTo>
                  <a:pt x="87809" y="155399"/>
                  <a:pt x="92115" y="166200"/>
                  <a:pt x="97477" y="176821"/>
                </a:cubicBezTo>
                <a:cubicBezTo>
                  <a:pt x="99821" y="181471"/>
                  <a:pt x="97953" y="187141"/>
                  <a:pt x="93302" y="189486"/>
                </a:cubicBezTo>
                <a:cubicBezTo>
                  <a:pt x="93281" y="189497"/>
                  <a:pt x="93260" y="189507"/>
                  <a:pt x="93239" y="189518"/>
                </a:cubicBezTo>
                <a:cubicBezTo>
                  <a:pt x="88545" y="191863"/>
                  <a:pt x="82837" y="189983"/>
                  <a:pt x="80456" y="185307"/>
                </a:cubicBezTo>
                <a:cubicBezTo>
                  <a:pt x="74673" y="173913"/>
                  <a:pt x="69933" y="162018"/>
                  <a:pt x="66293" y="149770"/>
                </a:cubicBezTo>
                <a:cubicBezTo>
                  <a:pt x="60768" y="131063"/>
                  <a:pt x="62606" y="111898"/>
                  <a:pt x="70674" y="99230"/>
                </a:cubicBezTo>
                <a:cubicBezTo>
                  <a:pt x="80580" y="83704"/>
                  <a:pt x="108965" y="80380"/>
                  <a:pt x="123338" y="95001"/>
                </a:cubicBezTo>
                <a:close/>
                <a:moveTo>
                  <a:pt x="99497" y="115242"/>
                </a:moveTo>
                <a:cubicBezTo>
                  <a:pt x="104751" y="115070"/>
                  <a:pt x="109150" y="119189"/>
                  <a:pt x="109326" y="124443"/>
                </a:cubicBezTo>
                <a:cubicBezTo>
                  <a:pt x="109806" y="138693"/>
                  <a:pt x="114440" y="152493"/>
                  <a:pt x="122661" y="164143"/>
                </a:cubicBezTo>
                <a:lnTo>
                  <a:pt x="124471" y="166610"/>
                </a:lnTo>
                <a:lnTo>
                  <a:pt x="127329" y="170325"/>
                </a:lnTo>
                <a:cubicBezTo>
                  <a:pt x="130547" y="174485"/>
                  <a:pt x="129783" y="180468"/>
                  <a:pt x="125623" y="183686"/>
                </a:cubicBezTo>
                <a:cubicBezTo>
                  <a:pt x="121810" y="186635"/>
                  <a:pt x="116397" y="186272"/>
                  <a:pt x="113013" y="182841"/>
                </a:cubicBezTo>
                <a:lnTo>
                  <a:pt x="112232" y="181936"/>
                </a:lnTo>
                <a:lnTo>
                  <a:pt x="109374" y="178221"/>
                </a:lnTo>
                <a:cubicBezTo>
                  <a:pt x="97610" y="162937"/>
                  <a:pt x="90937" y="144348"/>
                  <a:pt x="90296" y="125071"/>
                </a:cubicBezTo>
                <a:cubicBezTo>
                  <a:pt x="90124" y="119817"/>
                  <a:pt x="94243" y="115418"/>
                  <a:pt x="99497" y="115242"/>
                </a:cubicBezTo>
                <a:close/>
                <a:moveTo>
                  <a:pt x="62349" y="68455"/>
                </a:moveTo>
                <a:cubicBezTo>
                  <a:pt x="83314" y="52929"/>
                  <a:pt x="110698" y="53777"/>
                  <a:pt x="129186" y="65654"/>
                </a:cubicBezTo>
                <a:cubicBezTo>
                  <a:pt x="138340" y="71541"/>
                  <a:pt x="145312" y="78447"/>
                  <a:pt x="149979" y="86400"/>
                </a:cubicBezTo>
                <a:cubicBezTo>
                  <a:pt x="152639" y="90940"/>
                  <a:pt x="151114" y="96775"/>
                  <a:pt x="146574" y="99435"/>
                </a:cubicBezTo>
                <a:cubicBezTo>
                  <a:pt x="142034" y="102094"/>
                  <a:pt x="136198" y="100569"/>
                  <a:pt x="133539" y="96030"/>
                </a:cubicBezTo>
                <a:cubicBezTo>
                  <a:pt x="130491" y="90819"/>
                  <a:pt x="125643" y="86028"/>
                  <a:pt x="118880" y="81685"/>
                </a:cubicBezTo>
                <a:cubicBezTo>
                  <a:pt x="106688" y="73846"/>
                  <a:pt x="87867" y="73265"/>
                  <a:pt x="73684" y="83771"/>
                </a:cubicBezTo>
                <a:cubicBezTo>
                  <a:pt x="58825" y="94763"/>
                  <a:pt x="52538" y="113737"/>
                  <a:pt x="54415" y="133844"/>
                </a:cubicBezTo>
                <a:cubicBezTo>
                  <a:pt x="55491" y="145226"/>
                  <a:pt x="58920" y="156761"/>
                  <a:pt x="64778" y="168467"/>
                </a:cubicBezTo>
                <a:cubicBezTo>
                  <a:pt x="67026" y="173223"/>
                  <a:pt x="64993" y="178901"/>
                  <a:pt x="60237" y="181149"/>
                </a:cubicBezTo>
                <a:cubicBezTo>
                  <a:pt x="55632" y="183326"/>
                  <a:pt x="50129" y="181495"/>
                  <a:pt x="47747" y="176992"/>
                </a:cubicBezTo>
                <a:cubicBezTo>
                  <a:pt x="40861" y="163229"/>
                  <a:pt x="36746" y="149427"/>
                  <a:pt x="35460" y="135625"/>
                </a:cubicBezTo>
                <a:cubicBezTo>
                  <a:pt x="32993" y="109431"/>
                  <a:pt x="41470" y="83914"/>
                  <a:pt x="62349" y="68455"/>
                </a:cubicBezTo>
                <a:close/>
                <a:moveTo>
                  <a:pt x="163057" y="117604"/>
                </a:moveTo>
                <a:cubicBezTo>
                  <a:pt x="163343" y="122938"/>
                  <a:pt x="164629" y="127224"/>
                  <a:pt x="166877" y="130624"/>
                </a:cubicBezTo>
                <a:cubicBezTo>
                  <a:pt x="168991" y="133834"/>
                  <a:pt x="170677" y="135349"/>
                  <a:pt x="171525" y="135606"/>
                </a:cubicBezTo>
                <a:cubicBezTo>
                  <a:pt x="176562" y="137129"/>
                  <a:pt x="179410" y="142447"/>
                  <a:pt x="177887" y="147484"/>
                </a:cubicBezTo>
                <a:cubicBezTo>
                  <a:pt x="176364" y="152521"/>
                  <a:pt x="171047" y="155369"/>
                  <a:pt x="166010" y="153846"/>
                </a:cubicBezTo>
                <a:cubicBezTo>
                  <a:pt x="160180" y="152075"/>
                  <a:pt x="155304" y="147693"/>
                  <a:pt x="150970" y="141111"/>
                </a:cubicBezTo>
                <a:cubicBezTo>
                  <a:pt x="146769" y="134730"/>
                  <a:pt x="144483" y="127167"/>
                  <a:pt x="144036" y="118575"/>
                </a:cubicBezTo>
                <a:cubicBezTo>
                  <a:pt x="143667" y="113328"/>
                  <a:pt x="147623" y="108775"/>
                  <a:pt x="152870" y="108406"/>
                </a:cubicBezTo>
                <a:cubicBezTo>
                  <a:pt x="158117" y="108038"/>
                  <a:pt x="162670" y="111993"/>
                  <a:pt x="163039" y="117241"/>
                </a:cubicBezTo>
                <a:cubicBezTo>
                  <a:pt x="163047" y="117358"/>
                  <a:pt x="163053" y="117476"/>
                  <a:pt x="163057" y="117594"/>
                </a:cubicBezTo>
                <a:close/>
                <a:moveTo>
                  <a:pt x="80380" y="37641"/>
                </a:moveTo>
                <a:cubicBezTo>
                  <a:pt x="82536" y="42439"/>
                  <a:pt x="80395" y="48076"/>
                  <a:pt x="75598" y="50233"/>
                </a:cubicBezTo>
                <a:cubicBezTo>
                  <a:pt x="58511" y="57930"/>
                  <a:pt x="45995" y="68836"/>
                  <a:pt x="37784" y="83057"/>
                </a:cubicBezTo>
                <a:cubicBezTo>
                  <a:pt x="27469" y="100906"/>
                  <a:pt x="24678" y="121861"/>
                  <a:pt x="26992" y="139473"/>
                </a:cubicBezTo>
                <a:cubicBezTo>
                  <a:pt x="27704" y="144685"/>
                  <a:pt x="24055" y="149488"/>
                  <a:pt x="18843" y="150198"/>
                </a:cubicBezTo>
                <a:cubicBezTo>
                  <a:pt x="13631" y="150910"/>
                  <a:pt x="8829" y="147262"/>
                  <a:pt x="8117" y="142049"/>
                </a:cubicBezTo>
                <a:cubicBezTo>
                  <a:pt x="8113" y="142016"/>
                  <a:pt x="8108" y="141983"/>
                  <a:pt x="8104" y="141950"/>
                </a:cubicBezTo>
                <a:cubicBezTo>
                  <a:pt x="5294" y="120509"/>
                  <a:pt x="8628" y="95439"/>
                  <a:pt x="21287" y="73532"/>
                </a:cubicBezTo>
                <a:cubicBezTo>
                  <a:pt x="31564" y="55739"/>
                  <a:pt x="47147" y="42147"/>
                  <a:pt x="67769" y="32860"/>
                </a:cubicBezTo>
                <a:cubicBezTo>
                  <a:pt x="72565" y="30699"/>
                  <a:pt x="78204" y="32835"/>
                  <a:pt x="80366" y="37631"/>
                </a:cubicBezTo>
                <a:cubicBezTo>
                  <a:pt x="80368" y="37635"/>
                  <a:pt x="80369" y="37638"/>
                  <a:pt x="80370" y="37641"/>
                </a:cubicBezTo>
                <a:close/>
                <a:moveTo>
                  <a:pt x="103840" y="27812"/>
                </a:moveTo>
                <a:cubicBezTo>
                  <a:pt x="121890" y="28183"/>
                  <a:pt x="139749" y="36432"/>
                  <a:pt x="157371" y="52100"/>
                </a:cubicBezTo>
                <a:cubicBezTo>
                  <a:pt x="175173" y="67940"/>
                  <a:pt x="185898" y="89467"/>
                  <a:pt x="189517" y="116232"/>
                </a:cubicBezTo>
                <a:cubicBezTo>
                  <a:pt x="190222" y="121445"/>
                  <a:pt x="186568" y="126243"/>
                  <a:pt x="181355" y="126948"/>
                </a:cubicBezTo>
                <a:cubicBezTo>
                  <a:pt x="176141" y="127653"/>
                  <a:pt x="171344" y="123998"/>
                  <a:pt x="170639" y="118785"/>
                </a:cubicBezTo>
                <a:cubicBezTo>
                  <a:pt x="167600" y="96363"/>
                  <a:pt x="158961" y="79018"/>
                  <a:pt x="144702" y="66331"/>
                </a:cubicBezTo>
                <a:cubicBezTo>
                  <a:pt x="130243" y="53472"/>
                  <a:pt x="116508" y="47128"/>
                  <a:pt x="103440" y="46862"/>
                </a:cubicBezTo>
                <a:cubicBezTo>
                  <a:pt x="98179" y="46754"/>
                  <a:pt x="94003" y="42402"/>
                  <a:pt x="94110" y="37141"/>
                </a:cubicBezTo>
                <a:cubicBezTo>
                  <a:pt x="94218" y="31881"/>
                  <a:pt x="98570" y="27704"/>
                  <a:pt x="103831" y="27812"/>
                </a:cubicBezTo>
                <a:close/>
                <a:moveTo>
                  <a:pt x="34136" y="30002"/>
                </a:moveTo>
                <a:cubicBezTo>
                  <a:pt x="37634" y="33931"/>
                  <a:pt x="37285" y="39952"/>
                  <a:pt x="33357" y="43450"/>
                </a:cubicBezTo>
                <a:cubicBezTo>
                  <a:pt x="33356" y="43451"/>
                  <a:pt x="33356" y="43451"/>
                  <a:pt x="33355" y="43452"/>
                </a:cubicBezTo>
                <a:cubicBezTo>
                  <a:pt x="30879" y="45661"/>
                  <a:pt x="28259" y="48309"/>
                  <a:pt x="25525" y="51396"/>
                </a:cubicBezTo>
                <a:cubicBezTo>
                  <a:pt x="22568" y="54853"/>
                  <a:pt x="19961" y="58596"/>
                  <a:pt x="17744" y="62568"/>
                </a:cubicBezTo>
                <a:cubicBezTo>
                  <a:pt x="15083" y="67107"/>
                  <a:pt x="9247" y="68629"/>
                  <a:pt x="4709" y="65968"/>
                </a:cubicBezTo>
                <a:cubicBezTo>
                  <a:pt x="214" y="63333"/>
                  <a:pt x="-1329" y="57574"/>
                  <a:pt x="1246" y="53043"/>
                </a:cubicBezTo>
                <a:cubicBezTo>
                  <a:pt x="4100" y="47958"/>
                  <a:pt x="7457" y="43171"/>
                  <a:pt x="11267" y="38756"/>
                </a:cubicBezTo>
                <a:cubicBezTo>
                  <a:pt x="14486" y="35136"/>
                  <a:pt x="17620" y="31955"/>
                  <a:pt x="20687" y="29231"/>
                </a:cubicBezTo>
                <a:cubicBezTo>
                  <a:pt x="24613" y="25730"/>
                  <a:pt x="30634" y="26075"/>
                  <a:pt x="34135" y="30001"/>
                </a:cubicBezTo>
                <a:cubicBezTo>
                  <a:pt x="34135" y="30002"/>
                  <a:pt x="34136" y="30002"/>
                  <a:pt x="34136" y="30002"/>
                </a:cubicBezTo>
                <a:close/>
                <a:moveTo>
                  <a:pt x="99716" y="151"/>
                </a:moveTo>
                <a:cubicBezTo>
                  <a:pt x="121071" y="1151"/>
                  <a:pt x="140873" y="5818"/>
                  <a:pt x="155580" y="17172"/>
                </a:cubicBezTo>
                <a:cubicBezTo>
                  <a:pt x="159804" y="20307"/>
                  <a:pt x="160687" y="26273"/>
                  <a:pt x="157552" y="30497"/>
                </a:cubicBezTo>
                <a:cubicBezTo>
                  <a:pt x="154418" y="34722"/>
                  <a:pt x="148451" y="35605"/>
                  <a:pt x="144227" y="32470"/>
                </a:cubicBezTo>
                <a:cubicBezTo>
                  <a:pt x="144127" y="32395"/>
                  <a:pt x="144028" y="32319"/>
                  <a:pt x="143931" y="32241"/>
                </a:cubicBezTo>
                <a:cubicBezTo>
                  <a:pt x="132472" y="23402"/>
                  <a:pt x="116432" y="20001"/>
                  <a:pt x="98830" y="19182"/>
                </a:cubicBezTo>
                <a:cubicBezTo>
                  <a:pt x="81152" y="18353"/>
                  <a:pt x="66769" y="21487"/>
                  <a:pt x="55472" y="28421"/>
                </a:cubicBezTo>
                <a:cubicBezTo>
                  <a:pt x="50925" y="31066"/>
                  <a:pt x="45094" y="29523"/>
                  <a:pt x="42450" y="24976"/>
                </a:cubicBezTo>
                <a:cubicBezTo>
                  <a:pt x="39894" y="20580"/>
                  <a:pt x="41241" y="14953"/>
                  <a:pt x="45509" y="12191"/>
                </a:cubicBezTo>
                <a:cubicBezTo>
                  <a:pt x="60292" y="3113"/>
                  <a:pt x="78437" y="-849"/>
                  <a:pt x="99716" y="151"/>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Graphic 256" descr="Icon of an app window with a closed padlock">
            <a:extLst>
              <a:ext uri="{FF2B5EF4-FFF2-40B4-BE49-F238E27FC236}">
                <a16:creationId xmlns:a16="http://schemas.microsoft.com/office/drawing/2014/main" id="{1FBFEA3B-5878-0699-4503-0749C5CAF4EB}"/>
              </a:ext>
            </a:extLst>
          </p:cNvPr>
          <p:cNvSpPr>
            <a:spLocks/>
          </p:cNvSpPr>
          <p:nvPr/>
        </p:nvSpPr>
        <p:spPr>
          <a:xfrm>
            <a:off x="5976536" y="3691746"/>
            <a:ext cx="242106" cy="242106"/>
          </a:xfrm>
          <a:custGeom>
            <a:avLst/>
            <a:gdLst>
              <a:gd name="connsiteX0" fmla="*/ 171450 w 190500"/>
              <a:gd name="connsiteY0" fmla="*/ 52388 h 190500"/>
              <a:gd name="connsiteX1" fmla="*/ 171450 w 190500"/>
              <a:gd name="connsiteY1" fmla="*/ 81444 h 190500"/>
              <a:gd name="connsiteX2" fmla="*/ 147638 w 190500"/>
              <a:gd name="connsiteY2" fmla="*/ 71438 h 190500"/>
              <a:gd name="connsiteX3" fmla="*/ 114300 w 190500"/>
              <a:gd name="connsiteY3" fmla="*/ 104775 h 190500"/>
              <a:gd name="connsiteX4" fmla="*/ 114300 w 190500"/>
              <a:gd name="connsiteY4" fmla="*/ 105251 h 190500"/>
              <a:gd name="connsiteX5" fmla="*/ 95250 w 190500"/>
              <a:gd name="connsiteY5" fmla="*/ 128588 h 190500"/>
              <a:gd name="connsiteX6" fmla="*/ 95250 w 190500"/>
              <a:gd name="connsiteY6" fmla="*/ 171450 h 190500"/>
              <a:gd name="connsiteX7" fmla="*/ 30956 w 190500"/>
              <a:gd name="connsiteY7" fmla="*/ 171450 h 190500"/>
              <a:gd name="connsiteX8" fmla="*/ 0 w 190500"/>
              <a:gd name="connsiteY8" fmla="*/ 140494 h 190500"/>
              <a:gd name="connsiteX9" fmla="*/ 0 w 190500"/>
              <a:gd name="connsiteY9" fmla="*/ 52388 h 190500"/>
              <a:gd name="connsiteX10" fmla="*/ 171450 w 190500"/>
              <a:gd name="connsiteY10" fmla="*/ 52388 h 190500"/>
              <a:gd name="connsiteX11" fmla="*/ 140494 w 190500"/>
              <a:gd name="connsiteY11" fmla="*/ 0 h 190500"/>
              <a:gd name="connsiteX12" fmla="*/ 171450 w 190500"/>
              <a:gd name="connsiteY12" fmla="*/ 30956 h 190500"/>
              <a:gd name="connsiteX13" fmla="*/ 171450 w 190500"/>
              <a:gd name="connsiteY13" fmla="*/ 38100 h 190500"/>
              <a:gd name="connsiteX14" fmla="*/ 0 w 190500"/>
              <a:gd name="connsiteY14" fmla="*/ 38100 h 190500"/>
              <a:gd name="connsiteX15" fmla="*/ 0 w 190500"/>
              <a:gd name="connsiteY15" fmla="*/ 30956 h 190500"/>
              <a:gd name="connsiteX16" fmla="*/ 30956 w 190500"/>
              <a:gd name="connsiteY16" fmla="*/ 0 h 190500"/>
              <a:gd name="connsiteX17" fmla="*/ 140494 w 190500"/>
              <a:gd name="connsiteY17" fmla="*/ 0 h 190500"/>
              <a:gd name="connsiteX18" fmla="*/ 123825 w 190500"/>
              <a:gd name="connsiteY18" fmla="*/ 114300 h 190500"/>
              <a:gd name="connsiteX19" fmla="*/ 119063 w 190500"/>
              <a:gd name="connsiteY19" fmla="*/ 114300 h 190500"/>
              <a:gd name="connsiteX20" fmla="*/ 104775 w 190500"/>
              <a:gd name="connsiteY20" fmla="*/ 128588 h 190500"/>
              <a:gd name="connsiteX21" fmla="*/ 104775 w 190500"/>
              <a:gd name="connsiteY21" fmla="*/ 176213 h 190500"/>
              <a:gd name="connsiteX22" fmla="*/ 119063 w 190500"/>
              <a:gd name="connsiteY22" fmla="*/ 190500 h 190500"/>
              <a:gd name="connsiteX23" fmla="*/ 176213 w 190500"/>
              <a:gd name="connsiteY23" fmla="*/ 190500 h 190500"/>
              <a:gd name="connsiteX24" fmla="*/ 190500 w 190500"/>
              <a:gd name="connsiteY24" fmla="*/ 176213 h 190500"/>
              <a:gd name="connsiteX25" fmla="*/ 190500 w 190500"/>
              <a:gd name="connsiteY25" fmla="*/ 128588 h 190500"/>
              <a:gd name="connsiteX26" fmla="*/ 176213 w 190500"/>
              <a:gd name="connsiteY26" fmla="*/ 114300 h 190500"/>
              <a:gd name="connsiteX27" fmla="*/ 171450 w 190500"/>
              <a:gd name="connsiteY27" fmla="*/ 114300 h 190500"/>
              <a:gd name="connsiteX28" fmla="*/ 171450 w 190500"/>
              <a:gd name="connsiteY28" fmla="*/ 104775 h 190500"/>
              <a:gd name="connsiteX29" fmla="*/ 147638 w 190500"/>
              <a:gd name="connsiteY29" fmla="*/ 80963 h 190500"/>
              <a:gd name="connsiteX30" fmla="*/ 123825 w 190500"/>
              <a:gd name="connsiteY30" fmla="*/ 104775 h 190500"/>
              <a:gd name="connsiteX31" fmla="*/ 123825 w 190500"/>
              <a:gd name="connsiteY31" fmla="*/ 114300 h 190500"/>
              <a:gd name="connsiteX32" fmla="*/ 138113 w 190500"/>
              <a:gd name="connsiteY32" fmla="*/ 104775 h 190500"/>
              <a:gd name="connsiteX33" fmla="*/ 147638 w 190500"/>
              <a:gd name="connsiteY33" fmla="*/ 95250 h 190500"/>
              <a:gd name="connsiteX34" fmla="*/ 157163 w 190500"/>
              <a:gd name="connsiteY34" fmla="*/ 104775 h 190500"/>
              <a:gd name="connsiteX35" fmla="*/ 157163 w 190500"/>
              <a:gd name="connsiteY35" fmla="*/ 114300 h 190500"/>
              <a:gd name="connsiteX36" fmla="*/ 138113 w 190500"/>
              <a:gd name="connsiteY36" fmla="*/ 114300 h 190500"/>
              <a:gd name="connsiteX37" fmla="*/ 138113 w 190500"/>
              <a:gd name="connsiteY37" fmla="*/ 104775 h 190500"/>
              <a:gd name="connsiteX38" fmla="*/ 157163 w 190500"/>
              <a:gd name="connsiteY38" fmla="*/ 152400 h 190500"/>
              <a:gd name="connsiteX39" fmla="*/ 147638 w 190500"/>
              <a:gd name="connsiteY39" fmla="*/ 161925 h 190500"/>
              <a:gd name="connsiteX40" fmla="*/ 138113 w 190500"/>
              <a:gd name="connsiteY40" fmla="*/ 152400 h 190500"/>
              <a:gd name="connsiteX41" fmla="*/ 147638 w 190500"/>
              <a:gd name="connsiteY41" fmla="*/ 142875 h 190500"/>
              <a:gd name="connsiteX42" fmla="*/ 157163 w 190500"/>
              <a:gd name="connsiteY42" fmla="*/ 1524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90500">
                <a:moveTo>
                  <a:pt x="171450" y="52388"/>
                </a:moveTo>
                <a:lnTo>
                  <a:pt x="171450" y="81444"/>
                </a:lnTo>
                <a:cubicBezTo>
                  <a:pt x="165399" y="75268"/>
                  <a:pt x="156965" y="71438"/>
                  <a:pt x="147638" y="71438"/>
                </a:cubicBezTo>
                <a:cubicBezTo>
                  <a:pt x="129226" y="71438"/>
                  <a:pt x="114300" y="86363"/>
                  <a:pt x="114300" y="104775"/>
                </a:cubicBezTo>
                <a:lnTo>
                  <a:pt x="114300" y="105251"/>
                </a:lnTo>
                <a:cubicBezTo>
                  <a:pt x="103431" y="107457"/>
                  <a:pt x="95250" y="117067"/>
                  <a:pt x="95250" y="128588"/>
                </a:cubicBezTo>
                <a:lnTo>
                  <a:pt x="95250" y="171450"/>
                </a:lnTo>
                <a:lnTo>
                  <a:pt x="30956" y="171450"/>
                </a:lnTo>
                <a:cubicBezTo>
                  <a:pt x="13860" y="171450"/>
                  <a:pt x="0" y="157590"/>
                  <a:pt x="0" y="140494"/>
                </a:cubicBezTo>
                <a:lnTo>
                  <a:pt x="0" y="52388"/>
                </a:lnTo>
                <a:lnTo>
                  <a:pt x="171450" y="52388"/>
                </a:lnTo>
                <a:close/>
                <a:moveTo>
                  <a:pt x="140494" y="0"/>
                </a:moveTo>
                <a:cubicBezTo>
                  <a:pt x="157590" y="0"/>
                  <a:pt x="171450" y="13860"/>
                  <a:pt x="171450" y="30956"/>
                </a:cubicBezTo>
                <a:lnTo>
                  <a:pt x="171450" y="38100"/>
                </a:lnTo>
                <a:lnTo>
                  <a:pt x="0" y="38100"/>
                </a:lnTo>
                <a:lnTo>
                  <a:pt x="0" y="30956"/>
                </a:lnTo>
                <a:cubicBezTo>
                  <a:pt x="0" y="13860"/>
                  <a:pt x="13860" y="0"/>
                  <a:pt x="30956" y="0"/>
                </a:cubicBezTo>
                <a:lnTo>
                  <a:pt x="140494" y="0"/>
                </a:lnTo>
                <a:close/>
                <a:moveTo>
                  <a:pt x="123825" y="114300"/>
                </a:moveTo>
                <a:lnTo>
                  <a:pt x="119063" y="114300"/>
                </a:lnTo>
                <a:cubicBezTo>
                  <a:pt x="111172" y="114300"/>
                  <a:pt x="104775" y="120697"/>
                  <a:pt x="104775" y="128588"/>
                </a:cubicBezTo>
                <a:lnTo>
                  <a:pt x="104775" y="176213"/>
                </a:lnTo>
                <a:cubicBezTo>
                  <a:pt x="104775" y="184103"/>
                  <a:pt x="111172" y="190500"/>
                  <a:pt x="119063" y="190500"/>
                </a:cubicBezTo>
                <a:lnTo>
                  <a:pt x="176213" y="190500"/>
                </a:lnTo>
                <a:cubicBezTo>
                  <a:pt x="184103" y="190500"/>
                  <a:pt x="190500" y="184103"/>
                  <a:pt x="190500" y="176213"/>
                </a:cubicBezTo>
                <a:lnTo>
                  <a:pt x="190500" y="128588"/>
                </a:lnTo>
                <a:cubicBezTo>
                  <a:pt x="190500" y="120697"/>
                  <a:pt x="184103" y="114300"/>
                  <a:pt x="176213" y="114300"/>
                </a:cubicBezTo>
                <a:lnTo>
                  <a:pt x="171450" y="114300"/>
                </a:lnTo>
                <a:lnTo>
                  <a:pt x="171450" y="104775"/>
                </a:lnTo>
                <a:cubicBezTo>
                  <a:pt x="171450" y="91624"/>
                  <a:pt x="160789" y="80963"/>
                  <a:pt x="147638" y="80963"/>
                </a:cubicBezTo>
                <a:cubicBezTo>
                  <a:pt x="134486" y="80963"/>
                  <a:pt x="123825" y="91624"/>
                  <a:pt x="123825" y="104775"/>
                </a:cubicBezTo>
                <a:lnTo>
                  <a:pt x="123825" y="114300"/>
                </a:lnTo>
                <a:close/>
                <a:moveTo>
                  <a:pt x="138113" y="104775"/>
                </a:moveTo>
                <a:cubicBezTo>
                  <a:pt x="138113" y="99514"/>
                  <a:pt x="142377" y="95250"/>
                  <a:pt x="147638" y="95250"/>
                </a:cubicBezTo>
                <a:cubicBezTo>
                  <a:pt x="152898" y="95250"/>
                  <a:pt x="157163" y="99514"/>
                  <a:pt x="157163" y="104775"/>
                </a:cubicBezTo>
                <a:lnTo>
                  <a:pt x="157163" y="114300"/>
                </a:lnTo>
                <a:lnTo>
                  <a:pt x="138113" y="114300"/>
                </a:lnTo>
                <a:lnTo>
                  <a:pt x="138113" y="104775"/>
                </a:lnTo>
                <a:close/>
                <a:moveTo>
                  <a:pt x="157163" y="152400"/>
                </a:moveTo>
                <a:cubicBezTo>
                  <a:pt x="157163" y="157661"/>
                  <a:pt x="152898" y="161925"/>
                  <a:pt x="147638" y="161925"/>
                </a:cubicBezTo>
                <a:cubicBezTo>
                  <a:pt x="142377" y="161925"/>
                  <a:pt x="138113" y="157661"/>
                  <a:pt x="138113" y="152400"/>
                </a:cubicBezTo>
                <a:cubicBezTo>
                  <a:pt x="138113" y="147139"/>
                  <a:pt x="142377" y="142875"/>
                  <a:pt x="147638" y="142875"/>
                </a:cubicBezTo>
                <a:cubicBezTo>
                  <a:pt x="152898" y="142875"/>
                  <a:pt x="157163" y="147139"/>
                  <a:pt x="157163" y="15240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descr="Icon of a person in front of a screen">
            <a:extLst>
              <a:ext uri="{FF2B5EF4-FFF2-40B4-BE49-F238E27FC236}">
                <a16:creationId xmlns:a16="http://schemas.microsoft.com/office/drawing/2014/main" id="{FA951D6F-200B-0F1E-5353-7431F4AAA9FB}"/>
              </a:ext>
            </a:extLst>
          </p:cNvPr>
          <p:cNvSpPr/>
          <p:nvPr/>
        </p:nvSpPr>
        <p:spPr>
          <a:xfrm>
            <a:off x="9586937" y="3685799"/>
            <a:ext cx="254000" cy="254000"/>
          </a:xfrm>
          <a:custGeom>
            <a:avLst/>
            <a:gdLst>
              <a:gd name="connsiteX0" fmla="*/ 146050 w 254000"/>
              <a:gd name="connsiteY0" fmla="*/ 177800 h 254000"/>
              <a:gd name="connsiteX1" fmla="*/ 234950 w 254000"/>
              <a:gd name="connsiteY1" fmla="*/ 177800 h 254000"/>
              <a:gd name="connsiteX2" fmla="*/ 254000 w 254000"/>
              <a:gd name="connsiteY2" fmla="*/ 196850 h 254000"/>
              <a:gd name="connsiteX3" fmla="*/ 254000 w 254000"/>
              <a:gd name="connsiteY3" fmla="*/ 203200 h 254000"/>
              <a:gd name="connsiteX4" fmla="*/ 190500 w 254000"/>
              <a:gd name="connsiteY4" fmla="*/ 254000 h 254000"/>
              <a:gd name="connsiteX5" fmla="*/ 127000 w 254000"/>
              <a:gd name="connsiteY5" fmla="*/ 203200 h 254000"/>
              <a:gd name="connsiteX6" fmla="*/ 127000 w 254000"/>
              <a:gd name="connsiteY6" fmla="*/ 196850 h 254000"/>
              <a:gd name="connsiteX7" fmla="*/ 146050 w 254000"/>
              <a:gd name="connsiteY7" fmla="*/ 177800 h 254000"/>
              <a:gd name="connsiteX8" fmla="*/ 190500 w 254000"/>
              <a:gd name="connsiteY8" fmla="*/ 95250 h 254000"/>
              <a:gd name="connsiteX9" fmla="*/ 225425 w 254000"/>
              <a:gd name="connsiteY9" fmla="*/ 130175 h 254000"/>
              <a:gd name="connsiteX10" fmla="*/ 190500 w 254000"/>
              <a:gd name="connsiteY10" fmla="*/ 165100 h 254000"/>
              <a:gd name="connsiteX11" fmla="*/ 155575 w 254000"/>
              <a:gd name="connsiteY11" fmla="*/ 130175 h 254000"/>
              <a:gd name="connsiteX12" fmla="*/ 190500 w 254000"/>
              <a:gd name="connsiteY12" fmla="*/ 95250 h 254000"/>
              <a:gd name="connsiteX13" fmla="*/ 0 w 254000"/>
              <a:gd name="connsiteY13" fmla="*/ 69850 h 254000"/>
              <a:gd name="connsiteX14" fmla="*/ 228600 w 254000"/>
              <a:gd name="connsiteY14" fmla="*/ 69850 h 254000"/>
              <a:gd name="connsiteX15" fmla="*/ 228600 w 254000"/>
              <a:gd name="connsiteY15" fmla="*/ 101600 h 254000"/>
              <a:gd name="connsiteX16" fmla="*/ 161920 w 254000"/>
              <a:gd name="connsiteY16" fmla="*/ 92108 h 254000"/>
              <a:gd name="connsiteX17" fmla="*/ 152429 w 254000"/>
              <a:gd name="connsiteY17" fmla="*/ 158788 h 254000"/>
              <a:gd name="connsiteX18" fmla="*/ 158115 w 254000"/>
              <a:gd name="connsiteY18" fmla="*/ 165100 h 254000"/>
              <a:gd name="connsiteX19" fmla="*/ 146050 w 254000"/>
              <a:gd name="connsiteY19" fmla="*/ 165100 h 254000"/>
              <a:gd name="connsiteX20" fmla="*/ 114300 w 254000"/>
              <a:gd name="connsiteY20" fmla="*/ 196850 h 254000"/>
              <a:gd name="connsiteX21" fmla="*/ 114300 w 254000"/>
              <a:gd name="connsiteY21" fmla="*/ 203200 h 254000"/>
              <a:gd name="connsiteX22" fmla="*/ 120498 w 254000"/>
              <a:gd name="connsiteY22" fmla="*/ 228600 h 254000"/>
              <a:gd name="connsiteX23" fmla="*/ 41275 w 254000"/>
              <a:gd name="connsiteY23" fmla="*/ 228600 h 254000"/>
              <a:gd name="connsiteX24" fmla="*/ 0 w 254000"/>
              <a:gd name="connsiteY24" fmla="*/ 187325 h 254000"/>
              <a:gd name="connsiteX25" fmla="*/ 41275 w 254000"/>
              <a:gd name="connsiteY25" fmla="*/ 0 h 254000"/>
              <a:gd name="connsiteX26" fmla="*/ 187325 w 254000"/>
              <a:gd name="connsiteY26" fmla="*/ 0 h 254000"/>
              <a:gd name="connsiteX27" fmla="*/ 228600 w 254000"/>
              <a:gd name="connsiteY27" fmla="*/ 41275 h 254000"/>
              <a:gd name="connsiteX28" fmla="*/ 228600 w 254000"/>
              <a:gd name="connsiteY28" fmla="*/ 50800 h 254000"/>
              <a:gd name="connsiteX29" fmla="*/ 0 w 254000"/>
              <a:gd name="connsiteY29" fmla="*/ 50800 h 254000"/>
              <a:gd name="connsiteX30" fmla="*/ 0 w 254000"/>
              <a:gd name="connsiteY30" fmla="*/ 41275 h 254000"/>
              <a:gd name="connsiteX31" fmla="*/ 41275 w 254000"/>
              <a:gd name="connsiteY31" fmla="*/ 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4000" h="254000">
                <a:moveTo>
                  <a:pt x="146050" y="177800"/>
                </a:moveTo>
                <a:lnTo>
                  <a:pt x="234950" y="177800"/>
                </a:lnTo>
                <a:cubicBezTo>
                  <a:pt x="245471" y="177800"/>
                  <a:pt x="254000" y="186329"/>
                  <a:pt x="254000" y="196850"/>
                </a:cubicBezTo>
                <a:lnTo>
                  <a:pt x="254000" y="203200"/>
                </a:lnTo>
                <a:cubicBezTo>
                  <a:pt x="254000" y="228232"/>
                  <a:pt x="230378" y="254000"/>
                  <a:pt x="190500" y="254000"/>
                </a:cubicBezTo>
                <a:cubicBezTo>
                  <a:pt x="150622" y="254000"/>
                  <a:pt x="127000" y="228232"/>
                  <a:pt x="127000" y="203200"/>
                </a:cubicBezTo>
                <a:lnTo>
                  <a:pt x="127000" y="196850"/>
                </a:lnTo>
                <a:cubicBezTo>
                  <a:pt x="127000" y="186329"/>
                  <a:pt x="135529" y="177800"/>
                  <a:pt x="146050" y="177800"/>
                </a:cubicBezTo>
                <a:close/>
                <a:moveTo>
                  <a:pt x="190500" y="95250"/>
                </a:moveTo>
                <a:cubicBezTo>
                  <a:pt x="209789" y="95250"/>
                  <a:pt x="225425" y="110886"/>
                  <a:pt x="225425" y="130175"/>
                </a:cubicBezTo>
                <a:cubicBezTo>
                  <a:pt x="225425" y="149464"/>
                  <a:pt x="209789" y="165100"/>
                  <a:pt x="190500" y="165100"/>
                </a:cubicBezTo>
                <a:cubicBezTo>
                  <a:pt x="171211" y="165100"/>
                  <a:pt x="155575" y="149464"/>
                  <a:pt x="155575" y="130175"/>
                </a:cubicBezTo>
                <a:cubicBezTo>
                  <a:pt x="155575" y="110886"/>
                  <a:pt x="171211" y="95250"/>
                  <a:pt x="190500" y="95250"/>
                </a:cubicBezTo>
                <a:close/>
                <a:moveTo>
                  <a:pt x="0" y="69850"/>
                </a:moveTo>
                <a:lnTo>
                  <a:pt x="228600" y="69850"/>
                </a:lnTo>
                <a:lnTo>
                  <a:pt x="228600" y="101600"/>
                </a:lnTo>
                <a:cubicBezTo>
                  <a:pt x="212808" y="80566"/>
                  <a:pt x="182954" y="76316"/>
                  <a:pt x="161920" y="92108"/>
                </a:cubicBezTo>
                <a:cubicBezTo>
                  <a:pt x="140886" y="107900"/>
                  <a:pt x="136636" y="137754"/>
                  <a:pt x="152429" y="158788"/>
                </a:cubicBezTo>
                <a:cubicBezTo>
                  <a:pt x="154132" y="161057"/>
                  <a:pt x="156035" y="163170"/>
                  <a:pt x="158115" y="165100"/>
                </a:cubicBezTo>
                <a:lnTo>
                  <a:pt x="146050" y="165100"/>
                </a:lnTo>
                <a:cubicBezTo>
                  <a:pt x="128515" y="165100"/>
                  <a:pt x="114300" y="179315"/>
                  <a:pt x="114300" y="196850"/>
                </a:cubicBezTo>
                <a:lnTo>
                  <a:pt x="114300" y="203200"/>
                </a:lnTo>
                <a:cubicBezTo>
                  <a:pt x="114300" y="212090"/>
                  <a:pt x="116459" y="220713"/>
                  <a:pt x="120498" y="228600"/>
                </a:cubicBezTo>
                <a:lnTo>
                  <a:pt x="41275" y="228600"/>
                </a:lnTo>
                <a:cubicBezTo>
                  <a:pt x="18479" y="228600"/>
                  <a:pt x="0" y="210121"/>
                  <a:pt x="0" y="187325"/>
                </a:cubicBezTo>
                <a:close/>
                <a:moveTo>
                  <a:pt x="41275" y="0"/>
                </a:moveTo>
                <a:lnTo>
                  <a:pt x="187325" y="0"/>
                </a:lnTo>
                <a:cubicBezTo>
                  <a:pt x="210121" y="0"/>
                  <a:pt x="228600" y="18479"/>
                  <a:pt x="228600" y="41275"/>
                </a:cubicBezTo>
                <a:lnTo>
                  <a:pt x="228600" y="50800"/>
                </a:lnTo>
                <a:lnTo>
                  <a:pt x="0" y="50800"/>
                </a:lnTo>
                <a:lnTo>
                  <a:pt x="0" y="41275"/>
                </a:lnTo>
                <a:cubicBezTo>
                  <a:pt x="0" y="18479"/>
                  <a:pt x="18479" y="0"/>
                  <a:pt x="41275" y="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Rectangle: Rounded Corners 46">
            <a:extLst>
              <a:ext uri="{FF2B5EF4-FFF2-40B4-BE49-F238E27FC236}">
                <a16:creationId xmlns:a16="http://schemas.microsoft.com/office/drawing/2014/main" id="{A7DACE46-5B2D-4FE1-E362-8F7D4E7E28F1}"/>
              </a:ext>
            </a:extLst>
          </p:cNvPr>
          <p:cNvSpPr>
            <a:spLocks/>
          </p:cNvSpPr>
          <p:nvPr/>
        </p:nvSpPr>
        <p:spPr>
          <a:xfrm>
            <a:off x="588263" y="5752014"/>
            <a:ext cx="11021125" cy="517025"/>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91440" tIns="45720" rIns="91440" bIns="45720" rtlCol="0" anchor="ctr" anchorCtr="0">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743200" algn="l"/>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Sans Display" pitchFamily="2" charset="0"/>
              </a:rPr>
              <a:t>By addressing these risks, organizations can ensure that information is shared appropriately and securely</a:t>
            </a:r>
          </a:p>
        </p:txBody>
      </p:sp>
      <p:sp>
        <p:nvSpPr>
          <p:cNvPr id="48" name="Oval 47">
            <a:extLst>
              <a:ext uri="{FF2B5EF4-FFF2-40B4-BE49-F238E27FC236}">
                <a16:creationId xmlns:a16="http://schemas.microsoft.com/office/drawing/2014/main" id="{A6CA9C16-6F0E-C69D-D3B7-090128AF169A}"/>
              </a:ext>
              <a:ext uri="{C183D7F6-B498-43B3-948B-1728B52AA6E4}">
                <adec:decorative xmlns:adec="http://schemas.microsoft.com/office/drawing/2017/decorative" val="1"/>
              </a:ext>
            </a:extLst>
          </p:cNvPr>
          <p:cNvSpPr/>
          <p:nvPr/>
        </p:nvSpPr>
        <p:spPr bwMode="auto">
          <a:xfrm>
            <a:off x="6019864" y="2523571"/>
            <a:ext cx="155448" cy="157018"/>
          </a:xfrm>
          <a:prstGeom prst="ellipse">
            <a:avLst/>
          </a:prstGeom>
          <a:solidFill>
            <a:schemeClr val="bg1"/>
          </a:solidFill>
          <a:ln w="25400">
            <a:solidFill>
              <a:schemeClr val="accent1"/>
            </a:solid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4341962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6B332-2034-8D6C-CDCB-78BE92EB55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93B0D-0362-4542-870D-C7C1334382CF}"/>
              </a:ext>
            </a:extLst>
          </p:cNvPr>
          <p:cNvSpPr>
            <a:spLocks noGrp="1"/>
          </p:cNvSpPr>
          <p:nvPr>
            <p:ph type="title"/>
          </p:nvPr>
        </p:nvSpPr>
        <p:spPr/>
        <p:txBody>
          <a:bodyPr/>
          <a:lstStyle/>
          <a:p>
            <a:r>
              <a:rPr lang="en-US">
                <a:cs typeface="Segoe UI"/>
              </a:rPr>
              <a:t>Common causes of Data loss &amp; Insider risk </a:t>
            </a:r>
            <a:endParaRPr lang="en-US"/>
          </a:p>
        </p:txBody>
      </p:sp>
      <p:sp>
        <p:nvSpPr>
          <p:cNvPr id="6" name="Rectangle: Rounded Corners 5">
            <a:extLst>
              <a:ext uri="{FF2B5EF4-FFF2-40B4-BE49-F238E27FC236}">
                <a16:creationId xmlns:a16="http://schemas.microsoft.com/office/drawing/2014/main" id="{1E725214-57E6-099C-78B7-FDF1D8DD86F6}"/>
              </a:ext>
              <a:ext uri="{C183D7F6-B498-43B3-948B-1728B52AA6E4}">
                <adec:decorative xmlns:adec="http://schemas.microsoft.com/office/drawing/2017/decorative" val="1"/>
              </a:ext>
            </a:extLst>
          </p:cNvPr>
          <p:cNvSpPr>
            <a:spLocks/>
          </p:cNvSpPr>
          <p:nvPr/>
        </p:nvSpPr>
        <p:spPr bwMode="auto">
          <a:xfrm>
            <a:off x="515938" y="4067898"/>
            <a:ext cx="11180762" cy="2189145"/>
          </a:xfrm>
          <a:prstGeom prst="roundRect">
            <a:avLst>
              <a:gd name="adj" fmla="val 7621"/>
            </a:avLst>
          </a:prstGeom>
          <a:solidFill>
            <a:srgbClr val="F4F3F5"/>
          </a:solidFill>
          <a:ln w="19050">
            <a:gradFill flip="none" rotWithShape="1">
              <a:gsLst>
                <a:gs pos="68000">
                  <a:schemeClr val="accent4"/>
                </a:gs>
                <a:gs pos="0">
                  <a:srgbClr val="F65567"/>
                </a:gs>
                <a:gs pos="32000">
                  <a:srgbClr val="C03BC4"/>
                </a:gs>
                <a:gs pos="100000">
                  <a:srgbClr val="318581"/>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solidFill>
                <a:srgbClr val="FFFFFF"/>
              </a:solidFill>
              <a:latin typeface="Segoe UI Variable Display Semibold" pitchFamily="2" charset="0"/>
              <a:cs typeface="Segoe UI" pitchFamily="34" charset="0"/>
            </a:endParaRPr>
          </a:p>
        </p:txBody>
      </p:sp>
      <p:cxnSp>
        <p:nvCxnSpPr>
          <p:cNvPr id="7" name="Straight Connector 6">
            <a:extLst>
              <a:ext uri="{FF2B5EF4-FFF2-40B4-BE49-F238E27FC236}">
                <a16:creationId xmlns:a16="http://schemas.microsoft.com/office/drawing/2014/main" id="{A91F97DE-F170-61F6-4CA9-7A0B90366052}"/>
              </a:ext>
              <a:ext uri="{C183D7F6-B498-43B3-948B-1728B52AA6E4}">
                <adec:decorative xmlns:adec="http://schemas.microsoft.com/office/drawing/2017/decorative" val="1"/>
              </a:ext>
            </a:extLst>
          </p:cNvPr>
          <p:cNvCxnSpPr>
            <a:cxnSpLocks/>
          </p:cNvCxnSpPr>
          <p:nvPr/>
        </p:nvCxnSpPr>
        <p:spPr>
          <a:xfrm>
            <a:off x="3286815" y="4528065"/>
            <a:ext cx="0" cy="159033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582BA9-73E6-ECA5-29BA-D91C6AD757B0}"/>
              </a:ext>
              <a:ext uri="{C183D7F6-B498-43B3-948B-1728B52AA6E4}">
                <adec:decorative xmlns:adec="http://schemas.microsoft.com/office/drawing/2017/decorative" val="1"/>
              </a:ext>
            </a:extLst>
          </p:cNvPr>
          <p:cNvCxnSpPr>
            <a:cxnSpLocks/>
          </p:cNvCxnSpPr>
          <p:nvPr/>
        </p:nvCxnSpPr>
        <p:spPr>
          <a:xfrm>
            <a:off x="5987463" y="4528065"/>
            <a:ext cx="0" cy="159033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E495217-1014-061E-C6A0-3476154A3842}"/>
              </a:ext>
              <a:ext uri="{C183D7F6-B498-43B3-948B-1728B52AA6E4}">
                <adec:decorative xmlns:adec="http://schemas.microsoft.com/office/drawing/2017/decorative" val="1"/>
              </a:ext>
            </a:extLst>
          </p:cNvPr>
          <p:cNvCxnSpPr>
            <a:cxnSpLocks/>
          </p:cNvCxnSpPr>
          <p:nvPr/>
        </p:nvCxnSpPr>
        <p:spPr>
          <a:xfrm>
            <a:off x="8688111" y="4528065"/>
            <a:ext cx="0" cy="159033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97E4555-A494-0C98-CC2B-1E4BFA077855}"/>
              </a:ext>
              <a:ext uri="{C183D7F6-B498-43B3-948B-1728B52AA6E4}">
                <adec:decorative xmlns:adec="http://schemas.microsoft.com/office/drawing/2017/decorative" val="1"/>
              </a:ext>
            </a:extLst>
          </p:cNvPr>
          <p:cNvSpPr>
            <a:spLocks/>
          </p:cNvSpPr>
          <p:nvPr/>
        </p:nvSpPr>
        <p:spPr>
          <a:xfrm>
            <a:off x="1639744" y="4401657"/>
            <a:ext cx="593494" cy="593494"/>
          </a:xfrm>
          <a:prstGeom prst="ellipse">
            <a:avLst/>
          </a:prstGeom>
          <a:solidFill>
            <a:schemeClr val="bg1"/>
          </a:solidFill>
          <a:ln>
            <a:noFill/>
          </a:ln>
          <a:effectLst>
            <a:outerShdw blurRad="127000" sx="103000" sy="1030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 name="Oval 13">
            <a:extLst>
              <a:ext uri="{FF2B5EF4-FFF2-40B4-BE49-F238E27FC236}">
                <a16:creationId xmlns:a16="http://schemas.microsoft.com/office/drawing/2014/main" id="{A3F3D601-AEB3-5ECE-0D9F-9F321F57D33B}"/>
              </a:ext>
              <a:ext uri="{C183D7F6-B498-43B3-948B-1728B52AA6E4}">
                <adec:decorative xmlns:adec="http://schemas.microsoft.com/office/drawing/2017/decorative" val="1"/>
              </a:ext>
            </a:extLst>
          </p:cNvPr>
          <p:cNvSpPr>
            <a:spLocks/>
          </p:cNvSpPr>
          <p:nvPr/>
        </p:nvSpPr>
        <p:spPr>
          <a:xfrm>
            <a:off x="9860545" y="4401657"/>
            <a:ext cx="593494" cy="593494"/>
          </a:xfrm>
          <a:prstGeom prst="ellipse">
            <a:avLst/>
          </a:prstGeom>
          <a:solidFill>
            <a:schemeClr val="bg1"/>
          </a:solidFill>
          <a:ln>
            <a:noFill/>
          </a:ln>
          <a:effectLst>
            <a:outerShdw blurRad="127000" sx="103000" sy="1030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 name="Oval 14">
            <a:extLst>
              <a:ext uri="{FF2B5EF4-FFF2-40B4-BE49-F238E27FC236}">
                <a16:creationId xmlns:a16="http://schemas.microsoft.com/office/drawing/2014/main" id="{8472C563-0061-0588-3E93-F13F584C1ABA}"/>
              </a:ext>
              <a:ext uri="{C183D7F6-B498-43B3-948B-1728B52AA6E4}">
                <adec:decorative xmlns:adec="http://schemas.microsoft.com/office/drawing/2017/decorative" val="1"/>
              </a:ext>
            </a:extLst>
          </p:cNvPr>
          <p:cNvSpPr>
            <a:spLocks/>
          </p:cNvSpPr>
          <p:nvPr/>
        </p:nvSpPr>
        <p:spPr>
          <a:xfrm>
            <a:off x="4340392" y="4401657"/>
            <a:ext cx="593494" cy="593494"/>
          </a:xfrm>
          <a:prstGeom prst="ellipse">
            <a:avLst/>
          </a:prstGeom>
          <a:solidFill>
            <a:schemeClr val="bg1"/>
          </a:solidFill>
          <a:ln>
            <a:noFill/>
          </a:ln>
          <a:effectLst>
            <a:outerShdw blurRad="127000" sx="103000" sy="1030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 name="Oval 15">
            <a:extLst>
              <a:ext uri="{FF2B5EF4-FFF2-40B4-BE49-F238E27FC236}">
                <a16:creationId xmlns:a16="http://schemas.microsoft.com/office/drawing/2014/main" id="{0255FDD1-D823-B0E3-ABEC-9E4D166DECBB}"/>
              </a:ext>
              <a:ext uri="{C183D7F6-B498-43B3-948B-1728B52AA6E4}">
                <adec:decorative xmlns:adec="http://schemas.microsoft.com/office/drawing/2017/decorative" val="1"/>
              </a:ext>
            </a:extLst>
          </p:cNvPr>
          <p:cNvSpPr>
            <a:spLocks/>
          </p:cNvSpPr>
          <p:nvPr/>
        </p:nvSpPr>
        <p:spPr>
          <a:xfrm>
            <a:off x="7041040" y="4401657"/>
            <a:ext cx="593494" cy="593494"/>
          </a:xfrm>
          <a:prstGeom prst="ellipse">
            <a:avLst/>
          </a:prstGeom>
          <a:solidFill>
            <a:schemeClr val="bg1"/>
          </a:solidFill>
          <a:ln>
            <a:noFill/>
          </a:ln>
          <a:effectLst>
            <a:outerShdw blurRad="127000" sx="103000" sy="1030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Graphic 81" descr="Icon of a document with cross mark">
            <a:extLst>
              <a:ext uri="{FF2B5EF4-FFF2-40B4-BE49-F238E27FC236}">
                <a16:creationId xmlns:a16="http://schemas.microsoft.com/office/drawing/2014/main" id="{7D1D7CB7-9DF8-73F7-1A5F-B363595D3460}"/>
              </a:ext>
            </a:extLst>
          </p:cNvPr>
          <p:cNvSpPr/>
          <p:nvPr/>
        </p:nvSpPr>
        <p:spPr>
          <a:xfrm>
            <a:off x="1806057" y="4554242"/>
            <a:ext cx="260868" cy="288324"/>
          </a:xfrm>
          <a:custGeom>
            <a:avLst/>
            <a:gdLst>
              <a:gd name="connsiteX0" fmla="*/ 130931 w 180975"/>
              <a:gd name="connsiteY0" fmla="*/ 0 h 200025"/>
              <a:gd name="connsiteX1" fmla="*/ 152305 w 180975"/>
              <a:gd name="connsiteY1" fmla="*/ 19964 h 200025"/>
              <a:gd name="connsiteX2" fmla="*/ 152362 w 180975"/>
              <a:gd name="connsiteY2" fmla="*/ 21431 h 200025"/>
              <a:gd name="connsiteX3" fmla="*/ 152362 w 180975"/>
              <a:gd name="connsiteY3" fmla="*/ 90468 h 200025"/>
              <a:gd name="connsiteX4" fmla="*/ 138074 w 180975"/>
              <a:gd name="connsiteY4" fmla="*/ 86468 h 200025"/>
              <a:gd name="connsiteX5" fmla="*/ 138074 w 180975"/>
              <a:gd name="connsiteY5" fmla="*/ 21431 h 200025"/>
              <a:gd name="connsiteX6" fmla="*/ 131902 w 180975"/>
              <a:gd name="connsiteY6" fmla="*/ 14354 h 200025"/>
              <a:gd name="connsiteX7" fmla="*/ 130931 w 180975"/>
              <a:gd name="connsiteY7" fmla="*/ 14288 h 200025"/>
              <a:gd name="connsiteX8" fmla="*/ 21431 w 180975"/>
              <a:gd name="connsiteY8" fmla="*/ 14288 h 200025"/>
              <a:gd name="connsiteX9" fmla="*/ 14354 w 180975"/>
              <a:gd name="connsiteY9" fmla="*/ 20460 h 200025"/>
              <a:gd name="connsiteX10" fmla="*/ 14288 w 180975"/>
              <a:gd name="connsiteY10" fmla="*/ 21431 h 200025"/>
              <a:gd name="connsiteX11" fmla="*/ 14288 w 180975"/>
              <a:gd name="connsiteY11" fmla="*/ 169021 h 200025"/>
              <a:gd name="connsiteX12" fmla="*/ 20460 w 180975"/>
              <a:gd name="connsiteY12" fmla="*/ 176098 h 200025"/>
              <a:gd name="connsiteX13" fmla="*/ 21422 w 180975"/>
              <a:gd name="connsiteY13" fmla="*/ 176155 h 200025"/>
              <a:gd name="connsiteX14" fmla="*/ 73647 w 180975"/>
              <a:gd name="connsiteY14" fmla="*/ 176155 h 200025"/>
              <a:gd name="connsiteX15" fmla="*/ 83887 w 180975"/>
              <a:gd name="connsiteY15" fmla="*/ 190443 h 200025"/>
              <a:gd name="connsiteX16" fmla="*/ 21412 w 180975"/>
              <a:gd name="connsiteY16" fmla="*/ 190443 h 200025"/>
              <a:gd name="connsiteX17" fmla="*/ 48 w 180975"/>
              <a:gd name="connsiteY17" fmla="*/ 170498 h 200025"/>
              <a:gd name="connsiteX18" fmla="*/ 0 w 180975"/>
              <a:gd name="connsiteY18" fmla="*/ 169021 h 200025"/>
              <a:gd name="connsiteX19" fmla="*/ 0 w 180975"/>
              <a:gd name="connsiteY19" fmla="*/ 21431 h 200025"/>
              <a:gd name="connsiteX20" fmla="*/ 19955 w 180975"/>
              <a:gd name="connsiteY20" fmla="*/ 48 h 200025"/>
              <a:gd name="connsiteX21" fmla="*/ 21431 w 180975"/>
              <a:gd name="connsiteY21" fmla="*/ 0 h 200025"/>
              <a:gd name="connsiteX22" fmla="*/ 130940 w 180975"/>
              <a:gd name="connsiteY22" fmla="*/ 0 h 200025"/>
              <a:gd name="connsiteX23" fmla="*/ 42901 w 180975"/>
              <a:gd name="connsiteY23" fmla="*/ 28613 h 200025"/>
              <a:gd name="connsiteX24" fmla="*/ 28987 w 180975"/>
              <a:gd name="connsiteY24" fmla="*/ 43265 h 200025"/>
              <a:gd name="connsiteX25" fmla="*/ 42901 w 180975"/>
              <a:gd name="connsiteY25" fmla="*/ 57179 h 200025"/>
              <a:gd name="connsiteX26" fmla="*/ 109557 w 180975"/>
              <a:gd name="connsiteY26" fmla="*/ 57179 h 200025"/>
              <a:gd name="connsiteX27" fmla="*/ 123844 w 180975"/>
              <a:gd name="connsiteY27" fmla="*/ 42891 h 200025"/>
              <a:gd name="connsiteX28" fmla="*/ 109557 w 180975"/>
              <a:gd name="connsiteY28" fmla="*/ 28604 h 200025"/>
              <a:gd name="connsiteX29" fmla="*/ 42901 w 180975"/>
              <a:gd name="connsiteY29" fmla="*/ 28604 h 200025"/>
              <a:gd name="connsiteX30" fmla="*/ 180975 w 180975"/>
              <a:gd name="connsiteY30" fmla="*/ 147638 h 200025"/>
              <a:gd name="connsiteX31" fmla="*/ 128588 w 180975"/>
              <a:gd name="connsiteY31" fmla="*/ 200025 h 200025"/>
              <a:gd name="connsiteX32" fmla="*/ 76200 w 180975"/>
              <a:gd name="connsiteY32" fmla="*/ 147638 h 200025"/>
              <a:gd name="connsiteX33" fmla="*/ 128588 w 180975"/>
              <a:gd name="connsiteY33" fmla="*/ 95250 h 200025"/>
              <a:gd name="connsiteX34" fmla="*/ 180975 w 180975"/>
              <a:gd name="connsiteY34" fmla="*/ 147638 h 200025"/>
              <a:gd name="connsiteX35" fmla="*/ 112909 w 180975"/>
              <a:gd name="connsiteY35" fmla="*/ 125216 h 200025"/>
              <a:gd name="connsiteX36" fmla="*/ 106166 w 180975"/>
              <a:gd name="connsiteY36" fmla="*/ 125216 h 200025"/>
              <a:gd name="connsiteX37" fmla="*/ 106166 w 180975"/>
              <a:gd name="connsiteY37" fmla="*/ 131959 h 200025"/>
              <a:gd name="connsiteX38" fmla="*/ 121853 w 180975"/>
              <a:gd name="connsiteY38" fmla="*/ 147638 h 200025"/>
              <a:gd name="connsiteX39" fmla="*/ 106166 w 180975"/>
              <a:gd name="connsiteY39" fmla="*/ 163316 h 200025"/>
              <a:gd name="connsiteX40" fmla="*/ 106166 w 180975"/>
              <a:gd name="connsiteY40" fmla="*/ 170059 h 200025"/>
              <a:gd name="connsiteX41" fmla="*/ 112909 w 180975"/>
              <a:gd name="connsiteY41" fmla="*/ 170059 h 200025"/>
              <a:gd name="connsiteX42" fmla="*/ 128588 w 180975"/>
              <a:gd name="connsiteY42" fmla="*/ 154372 h 200025"/>
              <a:gd name="connsiteX43" fmla="*/ 144266 w 180975"/>
              <a:gd name="connsiteY43" fmla="*/ 170059 h 200025"/>
              <a:gd name="connsiteX44" fmla="*/ 151009 w 180975"/>
              <a:gd name="connsiteY44" fmla="*/ 170059 h 200025"/>
              <a:gd name="connsiteX45" fmla="*/ 151009 w 180975"/>
              <a:gd name="connsiteY45" fmla="*/ 163316 h 200025"/>
              <a:gd name="connsiteX46" fmla="*/ 135322 w 180975"/>
              <a:gd name="connsiteY46" fmla="*/ 147638 h 200025"/>
              <a:gd name="connsiteX47" fmla="*/ 151009 w 180975"/>
              <a:gd name="connsiteY47" fmla="*/ 131959 h 200025"/>
              <a:gd name="connsiteX48" fmla="*/ 151009 w 180975"/>
              <a:gd name="connsiteY48" fmla="*/ 125216 h 200025"/>
              <a:gd name="connsiteX49" fmla="*/ 144266 w 180975"/>
              <a:gd name="connsiteY49" fmla="*/ 125216 h 200025"/>
              <a:gd name="connsiteX50" fmla="*/ 128588 w 180975"/>
              <a:gd name="connsiteY50" fmla="*/ 140903 h 200025"/>
              <a:gd name="connsiteX51" fmla="*/ 112909 w 180975"/>
              <a:gd name="connsiteY51" fmla="*/ 12521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80975" h="200025">
                <a:moveTo>
                  <a:pt x="130931" y="0"/>
                </a:moveTo>
                <a:cubicBezTo>
                  <a:pt x="142195" y="4"/>
                  <a:pt x="151534" y="8727"/>
                  <a:pt x="152305" y="19964"/>
                </a:cubicBezTo>
                <a:lnTo>
                  <a:pt x="152362" y="21431"/>
                </a:lnTo>
                <a:lnTo>
                  <a:pt x="152362" y="90468"/>
                </a:lnTo>
                <a:cubicBezTo>
                  <a:pt x="147778" y="88563"/>
                  <a:pt x="142981" y="87219"/>
                  <a:pt x="138074" y="86468"/>
                </a:cubicBezTo>
                <a:lnTo>
                  <a:pt x="138074" y="21431"/>
                </a:lnTo>
                <a:cubicBezTo>
                  <a:pt x="138074" y="17861"/>
                  <a:pt x="135439" y="14840"/>
                  <a:pt x="131902" y="14354"/>
                </a:cubicBezTo>
                <a:lnTo>
                  <a:pt x="130931" y="14288"/>
                </a:lnTo>
                <a:lnTo>
                  <a:pt x="21431" y="14288"/>
                </a:lnTo>
                <a:cubicBezTo>
                  <a:pt x="17861" y="14288"/>
                  <a:pt x="14840" y="16923"/>
                  <a:pt x="14354" y="20460"/>
                </a:cubicBezTo>
                <a:lnTo>
                  <a:pt x="14288" y="21431"/>
                </a:lnTo>
                <a:lnTo>
                  <a:pt x="14288" y="169021"/>
                </a:lnTo>
                <a:cubicBezTo>
                  <a:pt x="14288" y="172641"/>
                  <a:pt x="16974" y="175622"/>
                  <a:pt x="20460" y="176098"/>
                </a:cubicBezTo>
                <a:lnTo>
                  <a:pt x="21422" y="176155"/>
                </a:lnTo>
                <a:lnTo>
                  <a:pt x="73647" y="176155"/>
                </a:lnTo>
                <a:cubicBezTo>
                  <a:pt x="76371" y="181404"/>
                  <a:pt x="79839" y="186214"/>
                  <a:pt x="83887" y="190443"/>
                </a:cubicBezTo>
                <a:lnTo>
                  <a:pt x="21412" y="190443"/>
                </a:lnTo>
                <a:cubicBezTo>
                  <a:pt x="10159" y="190435"/>
                  <a:pt x="828" y="181724"/>
                  <a:pt x="48" y="170498"/>
                </a:cubicBezTo>
                <a:lnTo>
                  <a:pt x="0" y="169021"/>
                </a:lnTo>
                <a:lnTo>
                  <a:pt x="0" y="21431"/>
                </a:lnTo>
                <a:cubicBezTo>
                  <a:pt x="-2" y="10167"/>
                  <a:pt x="8717" y="824"/>
                  <a:pt x="19955" y="48"/>
                </a:cubicBezTo>
                <a:lnTo>
                  <a:pt x="21431" y="0"/>
                </a:lnTo>
                <a:lnTo>
                  <a:pt x="130940" y="0"/>
                </a:lnTo>
                <a:close/>
                <a:moveTo>
                  <a:pt x="42901" y="28613"/>
                </a:moveTo>
                <a:cubicBezTo>
                  <a:pt x="35012" y="28817"/>
                  <a:pt x="28783" y="35377"/>
                  <a:pt x="28987" y="43265"/>
                </a:cubicBezTo>
                <a:cubicBezTo>
                  <a:pt x="29183" y="50866"/>
                  <a:pt x="35299" y="56982"/>
                  <a:pt x="42901" y="57179"/>
                </a:cubicBezTo>
                <a:lnTo>
                  <a:pt x="109557" y="57179"/>
                </a:lnTo>
                <a:cubicBezTo>
                  <a:pt x="117447" y="57179"/>
                  <a:pt x="123844" y="50782"/>
                  <a:pt x="123844" y="42891"/>
                </a:cubicBezTo>
                <a:cubicBezTo>
                  <a:pt x="123844" y="35000"/>
                  <a:pt x="117447" y="28604"/>
                  <a:pt x="109557" y="28604"/>
                </a:cubicBezTo>
                <a:lnTo>
                  <a:pt x="42901" y="28604"/>
                </a:lnTo>
                <a:close/>
                <a:moveTo>
                  <a:pt x="180975" y="147638"/>
                </a:moveTo>
                <a:cubicBezTo>
                  <a:pt x="180975" y="176571"/>
                  <a:pt x="157521" y="200025"/>
                  <a:pt x="128588" y="200025"/>
                </a:cubicBezTo>
                <a:cubicBezTo>
                  <a:pt x="99654" y="200025"/>
                  <a:pt x="76200" y="176571"/>
                  <a:pt x="76200" y="147638"/>
                </a:cubicBezTo>
                <a:cubicBezTo>
                  <a:pt x="76200" y="118704"/>
                  <a:pt x="99654" y="95250"/>
                  <a:pt x="128588" y="95250"/>
                </a:cubicBezTo>
                <a:cubicBezTo>
                  <a:pt x="157521" y="95250"/>
                  <a:pt x="180975" y="118704"/>
                  <a:pt x="180975" y="147638"/>
                </a:cubicBezTo>
                <a:close/>
                <a:moveTo>
                  <a:pt x="112909" y="125216"/>
                </a:moveTo>
                <a:cubicBezTo>
                  <a:pt x="111047" y="123354"/>
                  <a:pt x="108028" y="123354"/>
                  <a:pt x="106166" y="125216"/>
                </a:cubicBezTo>
                <a:cubicBezTo>
                  <a:pt x="104304" y="127078"/>
                  <a:pt x="104304" y="130097"/>
                  <a:pt x="106166" y="131959"/>
                </a:cubicBezTo>
                <a:lnTo>
                  <a:pt x="121853" y="147638"/>
                </a:lnTo>
                <a:lnTo>
                  <a:pt x="106166" y="163316"/>
                </a:lnTo>
                <a:cubicBezTo>
                  <a:pt x="104304" y="165178"/>
                  <a:pt x="104304" y="168197"/>
                  <a:pt x="106166" y="170059"/>
                </a:cubicBezTo>
                <a:cubicBezTo>
                  <a:pt x="108028" y="171921"/>
                  <a:pt x="111047" y="171921"/>
                  <a:pt x="112909" y="170059"/>
                </a:cubicBezTo>
                <a:lnTo>
                  <a:pt x="128588" y="154372"/>
                </a:lnTo>
                <a:lnTo>
                  <a:pt x="144266" y="170059"/>
                </a:lnTo>
                <a:cubicBezTo>
                  <a:pt x="146128" y="171921"/>
                  <a:pt x="149147" y="171921"/>
                  <a:pt x="151009" y="170059"/>
                </a:cubicBezTo>
                <a:cubicBezTo>
                  <a:pt x="152871" y="168197"/>
                  <a:pt x="152871" y="165178"/>
                  <a:pt x="151009" y="163316"/>
                </a:cubicBezTo>
                <a:lnTo>
                  <a:pt x="135322" y="147638"/>
                </a:lnTo>
                <a:lnTo>
                  <a:pt x="151009" y="131959"/>
                </a:lnTo>
                <a:cubicBezTo>
                  <a:pt x="152871" y="130097"/>
                  <a:pt x="152871" y="127078"/>
                  <a:pt x="151009" y="125216"/>
                </a:cubicBezTo>
                <a:cubicBezTo>
                  <a:pt x="149147" y="123354"/>
                  <a:pt x="146128" y="123354"/>
                  <a:pt x="144266" y="125216"/>
                </a:cubicBezTo>
                <a:lnTo>
                  <a:pt x="128588" y="140903"/>
                </a:lnTo>
                <a:lnTo>
                  <a:pt x="112909" y="125216"/>
                </a:lnTo>
                <a:close/>
              </a:path>
            </a:pathLst>
          </a:custGeom>
          <a:gradFill flip="none" rotWithShape="1">
            <a:gsLst>
              <a:gs pos="0">
                <a:srgbClr val="F65567"/>
              </a:gs>
              <a:gs pos="32000">
                <a:srgbClr val="AC35AF"/>
              </a:gs>
              <a:gs pos="68000">
                <a:srgbClr val="0A6BBA"/>
              </a:gs>
              <a:gs pos="100000">
                <a:srgbClr val="318581"/>
              </a:gs>
            </a:gsLst>
            <a:lin ang="10800000" scaled="1"/>
            <a:tileRect/>
          </a:gradFill>
        </p:spPr>
        <p:txBody>
          <a:bodyPr wrap="square" lIns="146957" tIns="25718" rIns="146957" bIns="27432" rtlCol="0" anchor="ctr">
            <a:noAutofit/>
          </a:bodyPr>
          <a:lstStyle/>
          <a:p>
            <a:pPr algn="ctr" defTabSz="2275850" fontAlgn="base">
              <a:spcBef>
                <a:spcPts val="1800"/>
              </a:spcBef>
              <a:spcAft>
                <a:spcPts val="1800"/>
              </a:spcAft>
              <a:tabLst>
                <a:tab pos="3701239" algn="l"/>
              </a:tabLst>
            </a:pPr>
            <a:endParaRPr lang="en-US">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9" name="TextBox 18">
            <a:extLst>
              <a:ext uri="{FF2B5EF4-FFF2-40B4-BE49-F238E27FC236}">
                <a16:creationId xmlns:a16="http://schemas.microsoft.com/office/drawing/2014/main" id="{22F3BBE9-16CC-8821-0660-7CE117772539}"/>
              </a:ext>
            </a:extLst>
          </p:cNvPr>
          <p:cNvSpPr txBox="1"/>
          <p:nvPr/>
        </p:nvSpPr>
        <p:spPr>
          <a:xfrm>
            <a:off x="793322" y="5148908"/>
            <a:ext cx="2286338" cy="861774"/>
          </a:xfrm>
          <a:prstGeom prst="rect">
            <a:avLst/>
          </a:prstGeom>
          <a:noFill/>
        </p:spPr>
        <p:txBody>
          <a:bodyPr wrap="square" lIns="0" tIns="0" rIns="0" bIns="0" rtlCol="0">
            <a:spAutoFit/>
          </a:bodyPr>
          <a:lstStyle>
            <a:defPPr>
              <a:defRPr lang="en-US"/>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rPr>
              <a:t>Copilot creates documents that aren’t protected by default, because the inputs weren’t protected</a:t>
            </a:r>
          </a:p>
        </p:txBody>
      </p:sp>
      <p:sp>
        <p:nvSpPr>
          <p:cNvPr id="20" name="Graphic 38" descr="Icon of a bulleted clipboard">
            <a:extLst>
              <a:ext uri="{FF2B5EF4-FFF2-40B4-BE49-F238E27FC236}">
                <a16:creationId xmlns:a16="http://schemas.microsoft.com/office/drawing/2014/main" id="{A9A1F5D0-3ED6-D0FF-4961-63BE58199847}"/>
              </a:ext>
            </a:extLst>
          </p:cNvPr>
          <p:cNvSpPr/>
          <p:nvPr/>
        </p:nvSpPr>
        <p:spPr>
          <a:xfrm>
            <a:off x="4522112" y="4545034"/>
            <a:ext cx="230053" cy="306740"/>
          </a:xfrm>
          <a:custGeom>
            <a:avLst/>
            <a:gdLst>
              <a:gd name="connsiteX0" fmla="*/ 77511 w 186026"/>
              <a:gd name="connsiteY0" fmla="*/ 100764 h 248035"/>
              <a:gd name="connsiteX1" fmla="*/ 85262 w 186026"/>
              <a:gd name="connsiteY1" fmla="*/ 93013 h 248035"/>
              <a:gd name="connsiteX2" fmla="*/ 139520 w 186026"/>
              <a:gd name="connsiteY2" fmla="*/ 93013 h 248035"/>
              <a:gd name="connsiteX3" fmla="*/ 147271 w 186026"/>
              <a:gd name="connsiteY3" fmla="*/ 100764 h 248035"/>
              <a:gd name="connsiteX4" fmla="*/ 139520 w 186026"/>
              <a:gd name="connsiteY4" fmla="*/ 108515 h 248035"/>
              <a:gd name="connsiteX5" fmla="*/ 85262 w 186026"/>
              <a:gd name="connsiteY5" fmla="*/ 108515 h 248035"/>
              <a:gd name="connsiteX6" fmla="*/ 77511 w 186026"/>
              <a:gd name="connsiteY6" fmla="*/ 100764 h 248035"/>
              <a:gd name="connsiteX7" fmla="*/ 77511 w 186026"/>
              <a:gd name="connsiteY7" fmla="*/ 147271 h 248035"/>
              <a:gd name="connsiteX8" fmla="*/ 85262 w 186026"/>
              <a:gd name="connsiteY8" fmla="*/ 139520 h 248035"/>
              <a:gd name="connsiteX9" fmla="*/ 139520 w 186026"/>
              <a:gd name="connsiteY9" fmla="*/ 139520 h 248035"/>
              <a:gd name="connsiteX10" fmla="*/ 147271 w 186026"/>
              <a:gd name="connsiteY10" fmla="*/ 147271 h 248035"/>
              <a:gd name="connsiteX11" fmla="*/ 139520 w 186026"/>
              <a:gd name="connsiteY11" fmla="*/ 155022 h 248035"/>
              <a:gd name="connsiteX12" fmla="*/ 85262 w 186026"/>
              <a:gd name="connsiteY12" fmla="*/ 155022 h 248035"/>
              <a:gd name="connsiteX13" fmla="*/ 77511 w 186026"/>
              <a:gd name="connsiteY13" fmla="*/ 147271 h 248035"/>
              <a:gd name="connsiteX14" fmla="*/ 77511 w 186026"/>
              <a:gd name="connsiteY14" fmla="*/ 193778 h 248035"/>
              <a:gd name="connsiteX15" fmla="*/ 85262 w 186026"/>
              <a:gd name="connsiteY15" fmla="*/ 186026 h 248035"/>
              <a:gd name="connsiteX16" fmla="*/ 139520 w 186026"/>
              <a:gd name="connsiteY16" fmla="*/ 186026 h 248035"/>
              <a:gd name="connsiteX17" fmla="*/ 147271 w 186026"/>
              <a:gd name="connsiteY17" fmla="*/ 193778 h 248035"/>
              <a:gd name="connsiteX18" fmla="*/ 139520 w 186026"/>
              <a:gd name="connsiteY18" fmla="*/ 201529 h 248035"/>
              <a:gd name="connsiteX19" fmla="*/ 85262 w 186026"/>
              <a:gd name="connsiteY19" fmla="*/ 201529 h 248035"/>
              <a:gd name="connsiteX20" fmla="*/ 77511 w 186026"/>
              <a:gd name="connsiteY20" fmla="*/ 193778 h 248035"/>
              <a:gd name="connsiteX21" fmla="*/ 62009 w 186026"/>
              <a:gd name="connsiteY21" fmla="*/ 100764 h 248035"/>
              <a:gd name="connsiteX22" fmla="*/ 50382 w 186026"/>
              <a:gd name="connsiteY22" fmla="*/ 112391 h 248035"/>
              <a:gd name="connsiteX23" fmla="*/ 38756 w 186026"/>
              <a:gd name="connsiteY23" fmla="*/ 100764 h 248035"/>
              <a:gd name="connsiteX24" fmla="*/ 50382 w 186026"/>
              <a:gd name="connsiteY24" fmla="*/ 89138 h 248035"/>
              <a:gd name="connsiteX25" fmla="*/ 62009 w 186026"/>
              <a:gd name="connsiteY25" fmla="*/ 100764 h 248035"/>
              <a:gd name="connsiteX26" fmla="*/ 62009 w 186026"/>
              <a:gd name="connsiteY26" fmla="*/ 147271 h 248035"/>
              <a:gd name="connsiteX27" fmla="*/ 50382 w 186026"/>
              <a:gd name="connsiteY27" fmla="*/ 158898 h 248035"/>
              <a:gd name="connsiteX28" fmla="*/ 38756 w 186026"/>
              <a:gd name="connsiteY28" fmla="*/ 147271 h 248035"/>
              <a:gd name="connsiteX29" fmla="*/ 50382 w 186026"/>
              <a:gd name="connsiteY29" fmla="*/ 135644 h 248035"/>
              <a:gd name="connsiteX30" fmla="*/ 62009 w 186026"/>
              <a:gd name="connsiteY30" fmla="*/ 147271 h 248035"/>
              <a:gd name="connsiteX31" fmla="*/ 50382 w 186026"/>
              <a:gd name="connsiteY31" fmla="*/ 205404 h 248035"/>
              <a:gd name="connsiteX32" fmla="*/ 62009 w 186026"/>
              <a:gd name="connsiteY32" fmla="*/ 193778 h 248035"/>
              <a:gd name="connsiteX33" fmla="*/ 50382 w 186026"/>
              <a:gd name="connsiteY33" fmla="*/ 182151 h 248035"/>
              <a:gd name="connsiteX34" fmla="*/ 38756 w 186026"/>
              <a:gd name="connsiteY34" fmla="*/ 193778 h 248035"/>
              <a:gd name="connsiteX35" fmla="*/ 50382 w 186026"/>
              <a:gd name="connsiteY35" fmla="*/ 205404 h 248035"/>
              <a:gd name="connsiteX36" fmla="*/ 47830 w 186026"/>
              <a:gd name="connsiteY36" fmla="*/ 15502 h 248035"/>
              <a:gd name="connsiteX37" fmla="*/ 69760 w 186026"/>
              <a:gd name="connsiteY37" fmla="*/ 0 h 248035"/>
              <a:gd name="connsiteX38" fmla="*/ 116267 w 186026"/>
              <a:gd name="connsiteY38" fmla="*/ 0 h 248035"/>
              <a:gd name="connsiteX39" fmla="*/ 138196 w 186026"/>
              <a:gd name="connsiteY39" fmla="*/ 15502 h 248035"/>
              <a:gd name="connsiteX40" fmla="*/ 162773 w 186026"/>
              <a:gd name="connsiteY40" fmla="*/ 15502 h 248035"/>
              <a:gd name="connsiteX41" fmla="*/ 186026 w 186026"/>
              <a:gd name="connsiteY41" fmla="*/ 38756 h 248035"/>
              <a:gd name="connsiteX42" fmla="*/ 186026 w 186026"/>
              <a:gd name="connsiteY42" fmla="*/ 224782 h 248035"/>
              <a:gd name="connsiteX43" fmla="*/ 162773 w 186026"/>
              <a:gd name="connsiteY43" fmla="*/ 248035 h 248035"/>
              <a:gd name="connsiteX44" fmla="*/ 23253 w 186026"/>
              <a:gd name="connsiteY44" fmla="*/ 248035 h 248035"/>
              <a:gd name="connsiteX45" fmla="*/ 0 w 186026"/>
              <a:gd name="connsiteY45" fmla="*/ 224782 h 248035"/>
              <a:gd name="connsiteX46" fmla="*/ 0 w 186026"/>
              <a:gd name="connsiteY46" fmla="*/ 38756 h 248035"/>
              <a:gd name="connsiteX47" fmla="*/ 23253 w 186026"/>
              <a:gd name="connsiteY47" fmla="*/ 15502 h 248035"/>
              <a:gd name="connsiteX48" fmla="*/ 47830 w 186026"/>
              <a:gd name="connsiteY48" fmla="*/ 15502 h 248035"/>
              <a:gd name="connsiteX49" fmla="*/ 69760 w 186026"/>
              <a:gd name="connsiteY49" fmla="*/ 15502 h 248035"/>
              <a:gd name="connsiteX50" fmla="*/ 62009 w 186026"/>
              <a:gd name="connsiteY50" fmla="*/ 23253 h 248035"/>
              <a:gd name="connsiteX51" fmla="*/ 69760 w 186026"/>
              <a:gd name="connsiteY51" fmla="*/ 31004 h 248035"/>
              <a:gd name="connsiteX52" fmla="*/ 116267 w 186026"/>
              <a:gd name="connsiteY52" fmla="*/ 31004 h 248035"/>
              <a:gd name="connsiteX53" fmla="*/ 124018 w 186026"/>
              <a:gd name="connsiteY53" fmla="*/ 23253 h 248035"/>
              <a:gd name="connsiteX54" fmla="*/ 116267 w 186026"/>
              <a:gd name="connsiteY54" fmla="*/ 15502 h 248035"/>
              <a:gd name="connsiteX55" fmla="*/ 69760 w 186026"/>
              <a:gd name="connsiteY55" fmla="*/ 15502 h 248035"/>
              <a:gd name="connsiteX56" fmla="*/ 47830 w 186026"/>
              <a:gd name="connsiteY56" fmla="*/ 31004 h 248035"/>
              <a:gd name="connsiteX57" fmla="*/ 23253 w 186026"/>
              <a:gd name="connsiteY57" fmla="*/ 31004 h 248035"/>
              <a:gd name="connsiteX58" fmla="*/ 15502 w 186026"/>
              <a:gd name="connsiteY58" fmla="*/ 38756 h 248035"/>
              <a:gd name="connsiteX59" fmla="*/ 15502 w 186026"/>
              <a:gd name="connsiteY59" fmla="*/ 224782 h 248035"/>
              <a:gd name="connsiteX60" fmla="*/ 23253 w 186026"/>
              <a:gd name="connsiteY60" fmla="*/ 232533 h 248035"/>
              <a:gd name="connsiteX61" fmla="*/ 162773 w 186026"/>
              <a:gd name="connsiteY61" fmla="*/ 232533 h 248035"/>
              <a:gd name="connsiteX62" fmla="*/ 170524 w 186026"/>
              <a:gd name="connsiteY62" fmla="*/ 224782 h 248035"/>
              <a:gd name="connsiteX63" fmla="*/ 170524 w 186026"/>
              <a:gd name="connsiteY63" fmla="*/ 38756 h 248035"/>
              <a:gd name="connsiteX64" fmla="*/ 162773 w 186026"/>
              <a:gd name="connsiteY64" fmla="*/ 31004 h 248035"/>
              <a:gd name="connsiteX65" fmla="*/ 138196 w 186026"/>
              <a:gd name="connsiteY65" fmla="*/ 31004 h 248035"/>
              <a:gd name="connsiteX66" fmla="*/ 116267 w 186026"/>
              <a:gd name="connsiteY66" fmla="*/ 46507 h 248035"/>
              <a:gd name="connsiteX67" fmla="*/ 69760 w 186026"/>
              <a:gd name="connsiteY67" fmla="*/ 46507 h 248035"/>
              <a:gd name="connsiteX68" fmla="*/ 47830 w 186026"/>
              <a:gd name="connsiteY68" fmla="*/ 31004 h 248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86026" h="248035">
                <a:moveTo>
                  <a:pt x="77511" y="100764"/>
                </a:moveTo>
                <a:cubicBezTo>
                  <a:pt x="77511" y="96484"/>
                  <a:pt x="80981" y="93013"/>
                  <a:pt x="85262" y="93013"/>
                </a:cubicBezTo>
                <a:lnTo>
                  <a:pt x="139520" y="93013"/>
                </a:lnTo>
                <a:cubicBezTo>
                  <a:pt x="143800" y="93013"/>
                  <a:pt x="147271" y="96484"/>
                  <a:pt x="147271" y="100764"/>
                </a:cubicBezTo>
                <a:cubicBezTo>
                  <a:pt x="147271" y="105045"/>
                  <a:pt x="143800" y="108515"/>
                  <a:pt x="139520" y="108515"/>
                </a:cubicBezTo>
                <a:lnTo>
                  <a:pt x="85262" y="108515"/>
                </a:lnTo>
                <a:cubicBezTo>
                  <a:pt x="80981" y="108515"/>
                  <a:pt x="77511" y="105045"/>
                  <a:pt x="77511" y="100764"/>
                </a:cubicBezTo>
                <a:close/>
                <a:moveTo>
                  <a:pt x="77511" y="147271"/>
                </a:moveTo>
                <a:cubicBezTo>
                  <a:pt x="77511" y="142991"/>
                  <a:pt x="80981" y="139520"/>
                  <a:pt x="85262" y="139520"/>
                </a:cubicBezTo>
                <a:lnTo>
                  <a:pt x="139520" y="139520"/>
                </a:lnTo>
                <a:cubicBezTo>
                  <a:pt x="143800" y="139520"/>
                  <a:pt x="147271" y="142991"/>
                  <a:pt x="147271" y="147271"/>
                </a:cubicBezTo>
                <a:cubicBezTo>
                  <a:pt x="147271" y="151551"/>
                  <a:pt x="143800" y="155022"/>
                  <a:pt x="139520" y="155022"/>
                </a:cubicBezTo>
                <a:lnTo>
                  <a:pt x="85262" y="155022"/>
                </a:lnTo>
                <a:cubicBezTo>
                  <a:pt x="80981" y="155022"/>
                  <a:pt x="77511" y="151551"/>
                  <a:pt x="77511" y="147271"/>
                </a:cubicBezTo>
                <a:close/>
                <a:moveTo>
                  <a:pt x="77511" y="193778"/>
                </a:moveTo>
                <a:cubicBezTo>
                  <a:pt x="77511" y="189497"/>
                  <a:pt x="80981" y="186026"/>
                  <a:pt x="85262" y="186026"/>
                </a:cubicBezTo>
                <a:lnTo>
                  <a:pt x="139520" y="186026"/>
                </a:lnTo>
                <a:cubicBezTo>
                  <a:pt x="143800" y="186026"/>
                  <a:pt x="147271" y="189497"/>
                  <a:pt x="147271" y="193778"/>
                </a:cubicBezTo>
                <a:cubicBezTo>
                  <a:pt x="147271" y="198058"/>
                  <a:pt x="143800" y="201529"/>
                  <a:pt x="139520" y="201529"/>
                </a:cubicBezTo>
                <a:lnTo>
                  <a:pt x="85262" y="201529"/>
                </a:lnTo>
                <a:cubicBezTo>
                  <a:pt x="80981" y="201529"/>
                  <a:pt x="77511" y="198058"/>
                  <a:pt x="77511" y="193778"/>
                </a:cubicBezTo>
                <a:close/>
                <a:moveTo>
                  <a:pt x="62009" y="100764"/>
                </a:moveTo>
                <a:cubicBezTo>
                  <a:pt x="62009" y="107185"/>
                  <a:pt x="56803" y="112391"/>
                  <a:pt x="50382" y="112391"/>
                </a:cubicBezTo>
                <a:cubicBezTo>
                  <a:pt x="43961" y="112391"/>
                  <a:pt x="38756" y="107185"/>
                  <a:pt x="38756" y="100764"/>
                </a:cubicBezTo>
                <a:cubicBezTo>
                  <a:pt x="38756" y="94343"/>
                  <a:pt x="43961" y="89138"/>
                  <a:pt x="50382" y="89138"/>
                </a:cubicBezTo>
                <a:cubicBezTo>
                  <a:pt x="56803" y="89138"/>
                  <a:pt x="62009" y="94343"/>
                  <a:pt x="62009" y="100764"/>
                </a:cubicBezTo>
                <a:close/>
                <a:moveTo>
                  <a:pt x="62009" y="147271"/>
                </a:moveTo>
                <a:cubicBezTo>
                  <a:pt x="62009" y="153692"/>
                  <a:pt x="56803" y="158898"/>
                  <a:pt x="50382" y="158898"/>
                </a:cubicBezTo>
                <a:cubicBezTo>
                  <a:pt x="43961" y="158898"/>
                  <a:pt x="38756" y="153692"/>
                  <a:pt x="38756" y="147271"/>
                </a:cubicBezTo>
                <a:cubicBezTo>
                  <a:pt x="38756" y="140850"/>
                  <a:pt x="43961" y="135644"/>
                  <a:pt x="50382" y="135644"/>
                </a:cubicBezTo>
                <a:cubicBezTo>
                  <a:pt x="56803" y="135644"/>
                  <a:pt x="62009" y="140850"/>
                  <a:pt x="62009" y="147271"/>
                </a:cubicBezTo>
                <a:close/>
                <a:moveTo>
                  <a:pt x="50382" y="205404"/>
                </a:moveTo>
                <a:cubicBezTo>
                  <a:pt x="56803" y="205404"/>
                  <a:pt x="62009" y="200199"/>
                  <a:pt x="62009" y="193778"/>
                </a:cubicBezTo>
                <a:cubicBezTo>
                  <a:pt x="62009" y="187356"/>
                  <a:pt x="56803" y="182151"/>
                  <a:pt x="50382" y="182151"/>
                </a:cubicBezTo>
                <a:cubicBezTo>
                  <a:pt x="43961" y="182151"/>
                  <a:pt x="38756" y="187356"/>
                  <a:pt x="38756" y="193778"/>
                </a:cubicBezTo>
                <a:cubicBezTo>
                  <a:pt x="38756" y="200199"/>
                  <a:pt x="43961" y="205404"/>
                  <a:pt x="50382" y="205404"/>
                </a:cubicBezTo>
                <a:close/>
                <a:moveTo>
                  <a:pt x="47830" y="15502"/>
                </a:moveTo>
                <a:cubicBezTo>
                  <a:pt x="51022" y="6471"/>
                  <a:pt x="59635" y="0"/>
                  <a:pt x="69760" y="0"/>
                </a:cubicBezTo>
                <a:lnTo>
                  <a:pt x="116267" y="0"/>
                </a:lnTo>
                <a:cubicBezTo>
                  <a:pt x="126391" y="0"/>
                  <a:pt x="135004" y="6471"/>
                  <a:pt x="138196" y="15502"/>
                </a:cubicBezTo>
                <a:lnTo>
                  <a:pt x="162773" y="15502"/>
                </a:lnTo>
                <a:cubicBezTo>
                  <a:pt x="175615" y="15502"/>
                  <a:pt x="186026" y="25913"/>
                  <a:pt x="186026" y="38756"/>
                </a:cubicBezTo>
                <a:lnTo>
                  <a:pt x="186026" y="224782"/>
                </a:lnTo>
                <a:cubicBezTo>
                  <a:pt x="186026" y="237624"/>
                  <a:pt x="175615" y="248035"/>
                  <a:pt x="162773" y="248035"/>
                </a:cubicBezTo>
                <a:lnTo>
                  <a:pt x="23253" y="248035"/>
                </a:lnTo>
                <a:cubicBezTo>
                  <a:pt x="10411" y="248035"/>
                  <a:pt x="0" y="237624"/>
                  <a:pt x="0" y="224782"/>
                </a:cubicBezTo>
                <a:lnTo>
                  <a:pt x="0" y="38756"/>
                </a:lnTo>
                <a:cubicBezTo>
                  <a:pt x="0" y="25913"/>
                  <a:pt x="10411" y="15502"/>
                  <a:pt x="23253" y="15502"/>
                </a:cubicBezTo>
                <a:lnTo>
                  <a:pt x="47830" y="15502"/>
                </a:lnTo>
                <a:close/>
                <a:moveTo>
                  <a:pt x="69760" y="15502"/>
                </a:moveTo>
                <a:cubicBezTo>
                  <a:pt x="65479" y="15502"/>
                  <a:pt x="62009" y="18973"/>
                  <a:pt x="62009" y="23253"/>
                </a:cubicBezTo>
                <a:cubicBezTo>
                  <a:pt x="62009" y="27534"/>
                  <a:pt x="65479" y="31004"/>
                  <a:pt x="69760" y="31004"/>
                </a:cubicBezTo>
                <a:lnTo>
                  <a:pt x="116267" y="31004"/>
                </a:lnTo>
                <a:cubicBezTo>
                  <a:pt x="120547" y="31004"/>
                  <a:pt x="124018" y="27534"/>
                  <a:pt x="124018" y="23253"/>
                </a:cubicBezTo>
                <a:cubicBezTo>
                  <a:pt x="124018" y="18973"/>
                  <a:pt x="120547" y="15502"/>
                  <a:pt x="116267" y="15502"/>
                </a:cubicBezTo>
                <a:lnTo>
                  <a:pt x="69760" y="15502"/>
                </a:lnTo>
                <a:close/>
                <a:moveTo>
                  <a:pt x="47830" y="31004"/>
                </a:moveTo>
                <a:lnTo>
                  <a:pt x="23253" y="31004"/>
                </a:lnTo>
                <a:cubicBezTo>
                  <a:pt x="18973" y="31004"/>
                  <a:pt x="15502" y="34475"/>
                  <a:pt x="15502" y="38756"/>
                </a:cubicBezTo>
                <a:lnTo>
                  <a:pt x="15502" y="224782"/>
                </a:lnTo>
                <a:cubicBezTo>
                  <a:pt x="15502" y="229062"/>
                  <a:pt x="18973" y="232533"/>
                  <a:pt x="23253" y="232533"/>
                </a:cubicBezTo>
                <a:lnTo>
                  <a:pt x="162773" y="232533"/>
                </a:lnTo>
                <a:cubicBezTo>
                  <a:pt x="167053" y="232533"/>
                  <a:pt x="170524" y="229062"/>
                  <a:pt x="170524" y="224782"/>
                </a:cubicBezTo>
                <a:lnTo>
                  <a:pt x="170524" y="38756"/>
                </a:lnTo>
                <a:cubicBezTo>
                  <a:pt x="170524" y="34475"/>
                  <a:pt x="167053" y="31004"/>
                  <a:pt x="162773" y="31004"/>
                </a:cubicBezTo>
                <a:lnTo>
                  <a:pt x="138196" y="31004"/>
                </a:lnTo>
                <a:cubicBezTo>
                  <a:pt x="135004" y="40036"/>
                  <a:pt x="126391" y="46507"/>
                  <a:pt x="116267" y="46507"/>
                </a:cubicBezTo>
                <a:lnTo>
                  <a:pt x="69760" y="46507"/>
                </a:lnTo>
                <a:cubicBezTo>
                  <a:pt x="59635" y="46507"/>
                  <a:pt x="51022" y="40036"/>
                  <a:pt x="47830" y="31004"/>
                </a:cubicBezTo>
                <a:close/>
              </a:path>
            </a:pathLst>
          </a:custGeom>
          <a:gradFill flip="none" rotWithShape="1">
            <a:gsLst>
              <a:gs pos="0">
                <a:srgbClr val="F65567"/>
              </a:gs>
              <a:gs pos="32000">
                <a:srgbClr val="AC35AF"/>
              </a:gs>
              <a:gs pos="68000">
                <a:srgbClr val="0A6BBA"/>
              </a:gs>
              <a:gs pos="100000">
                <a:srgbClr val="318581"/>
              </a:gs>
            </a:gsLst>
            <a:lin ang="10800000" scaled="1"/>
            <a:tileRect/>
          </a:gradFill>
        </p:spPr>
        <p:txBody>
          <a:bodyPr wrap="square" lIns="146957" tIns="25718" rIns="146957" bIns="27432" rtlCol="0" anchor="ctr">
            <a:noAutofit/>
          </a:bodyPr>
          <a:lstStyle/>
          <a:p>
            <a:pPr algn="ctr" defTabSz="2275850" fontAlgn="base">
              <a:spcBef>
                <a:spcPts val="1800"/>
              </a:spcBef>
              <a:spcAft>
                <a:spcPts val="1800"/>
              </a:spcAft>
              <a:tabLst>
                <a:tab pos="3701239" algn="l"/>
              </a:tabLst>
            </a:pPr>
            <a:endParaRPr lang="en-US">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1" name="TextBox 20">
            <a:extLst>
              <a:ext uri="{FF2B5EF4-FFF2-40B4-BE49-F238E27FC236}">
                <a16:creationId xmlns:a16="http://schemas.microsoft.com/office/drawing/2014/main" id="{F786AB06-EC3E-D7DF-2685-22D969E56D77}"/>
              </a:ext>
            </a:extLst>
          </p:cNvPr>
          <p:cNvSpPr txBox="1"/>
          <p:nvPr/>
        </p:nvSpPr>
        <p:spPr>
          <a:xfrm>
            <a:off x="3493970" y="5148908"/>
            <a:ext cx="2286338" cy="861774"/>
          </a:xfrm>
          <a:prstGeom prst="rect">
            <a:avLst/>
          </a:prstGeom>
          <a:noFill/>
        </p:spPr>
        <p:txBody>
          <a:bodyPr wrap="square" lIns="0" tIns="0" rIns="0" bIns="0" rtlCol="0">
            <a:spAutoFit/>
          </a:bodyPr>
          <a:lstStyle>
            <a:defPPr>
              <a:defRPr lang="en-US"/>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rPr>
              <a:t>Using Copilot to access or summarize sensitive data in a way that violates usage guidelines</a:t>
            </a:r>
          </a:p>
        </p:txBody>
      </p:sp>
      <p:sp>
        <p:nvSpPr>
          <p:cNvPr id="22" name="Graphic 74" descr="Icon of a hook">
            <a:extLst>
              <a:ext uri="{FF2B5EF4-FFF2-40B4-BE49-F238E27FC236}">
                <a16:creationId xmlns:a16="http://schemas.microsoft.com/office/drawing/2014/main" id="{154CFE62-A196-A57C-A4E4-5D5F1F1DD68B}"/>
              </a:ext>
            </a:extLst>
          </p:cNvPr>
          <p:cNvSpPr/>
          <p:nvPr/>
        </p:nvSpPr>
        <p:spPr>
          <a:xfrm>
            <a:off x="7230124" y="4536909"/>
            <a:ext cx="215326" cy="322990"/>
          </a:xfrm>
          <a:custGeom>
            <a:avLst/>
            <a:gdLst>
              <a:gd name="connsiteX0" fmla="*/ 1638694 w 3251200"/>
              <a:gd name="connsiteY0" fmla="*/ 804069 h 4876800"/>
              <a:gd name="connsiteX1" fmla="*/ 819299 w 3251200"/>
              <a:gd name="connsiteY1" fmla="*/ 0 h 4876800"/>
              <a:gd name="connsiteX2" fmla="*/ 0 w 3251200"/>
              <a:gd name="connsiteY2" fmla="*/ 804069 h 4876800"/>
              <a:gd name="connsiteX3" fmla="*/ 616099 w 3251200"/>
              <a:gd name="connsiteY3" fmla="*/ 1582090 h 4876800"/>
              <a:gd name="connsiteX4" fmla="*/ 616099 w 3251200"/>
              <a:gd name="connsiteY4" fmla="*/ 3650907 h 4876800"/>
              <a:gd name="connsiteX5" fmla="*/ 1868145 w 3251200"/>
              <a:gd name="connsiteY5" fmla="*/ 4876800 h 4876800"/>
              <a:gd name="connsiteX6" fmla="*/ 1999158 w 3251200"/>
              <a:gd name="connsiteY6" fmla="*/ 4876800 h 4876800"/>
              <a:gd name="connsiteX7" fmla="*/ 3251200 w 3251200"/>
              <a:gd name="connsiteY7" fmla="*/ 3650907 h 4876800"/>
              <a:gd name="connsiteX8" fmla="*/ 3251200 w 3251200"/>
              <a:gd name="connsiteY8" fmla="*/ 2436267 h 4876800"/>
              <a:gd name="connsiteX9" fmla="*/ 3106242 w 3251200"/>
              <a:gd name="connsiteY9" fmla="*/ 2241601 h 4876800"/>
              <a:gd name="connsiteX10" fmla="*/ 2878138 w 3251200"/>
              <a:gd name="connsiteY10" fmla="*/ 2324595 h 4876800"/>
              <a:gd name="connsiteX11" fmla="*/ 2340572 w 3251200"/>
              <a:gd name="connsiteY11" fmla="*/ 3142806 h 4876800"/>
              <a:gd name="connsiteX12" fmla="*/ 2398763 w 3251200"/>
              <a:gd name="connsiteY12" fmla="*/ 3424339 h 4876800"/>
              <a:gd name="connsiteX13" fmla="*/ 2680195 w 3251200"/>
              <a:gd name="connsiteY13" fmla="*/ 3366097 h 4876800"/>
              <a:gd name="connsiteX14" fmla="*/ 2844800 w 3251200"/>
              <a:gd name="connsiteY14" fmla="*/ 3115666 h 4876800"/>
              <a:gd name="connsiteX15" fmla="*/ 2844800 w 3251200"/>
              <a:gd name="connsiteY15" fmla="*/ 3650907 h 4876800"/>
              <a:gd name="connsiteX16" fmla="*/ 1999158 w 3251200"/>
              <a:gd name="connsiteY16" fmla="*/ 4470400 h 4876800"/>
              <a:gd name="connsiteX17" fmla="*/ 1868145 w 3251200"/>
              <a:gd name="connsiteY17" fmla="*/ 4470400 h 4876800"/>
              <a:gd name="connsiteX18" fmla="*/ 1022499 w 3251200"/>
              <a:gd name="connsiteY18" fmla="*/ 3650907 h 4876800"/>
              <a:gd name="connsiteX19" fmla="*/ 1022499 w 3251200"/>
              <a:gd name="connsiteY19" fmla="*/ 1582090 h 4876800"/>
              <a:gd name="connsiteX20" fmla="*/ 1638694 w 3251200"/>
              <a:gd name="connsiteY20" fmla="*/ 804069 h 4876800"/>
              <a:gd name="connsiteX21" fmla="*/ 406400 w 3251200"/>
              <a:gd name="connsiteY21" fmla="*/ 804069 h 4876800"/>
              <a:gd name="connsiteX22" fmla="*/ 819299 w 3251200"/>
              <a:gd name="connsiteY22" fmla="*/ 406400 h 4876800"/>
              <a:gd name="connsiteX23" fmla="*/ 1232197 w 3251200"/>
              <a:gd name="connsiteY23" fmla="*/ 804069 h 4876800"/>
              <a:gd name="connsiteX24" fmla="*/ 819299 w 3251200"/>
              <a:gd name="connsiteY24" fmla="*/ 1201738 h 4876800"/>
              <a:gd name="connsiteX25" fmla="*/ 406400 w 3251200"/>
              <a:gd name="connsiteY25" fmla="*/ 804069 h 48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51200" h="4876800">
                <a:moveTo>
                  <a:pt x="1638694" y="804069"/>
                </a:moveTo>
                <a:cubicBezTo>
                  <a:pt x="1638694" y="360660"/>
                  <a:pt x="1271143" y="0"/>
                  <a:pt x="819299" y="0"/>
                </a:cubicBezTo>
                <a:cubicBezTo>
                  <a:pt x="367506" y="0"/>
                  <a:pt x="0" y="360660"/>
                  <a:pt x="0" y="804069"/>
                </a:cubicBezTo>
                <a:cubicBezTo>
                  <a:pt x="0" y="1178570"/>
                  <a:pt x="262533" y="1492999"/>
                  <a:pt x="616099" y="1582090"/>
                </a:cubicBezTo>
                <a:lnTo>
                  <a:pt x="616099" y="3650907"/>
                </a:lnTo>
                <a:cubicBezTo>
                  <a:pt x="616099" y="4326827"/>
                  <a:pt x="1177727" y="4876800"/>
                  <a:pt x="1868145" y="4876800"/>
                </a:cubicBezTo>
                <a:lnTo>
                  <a:pt x="1999158" y="4876800"/>
                </a:lnTo>
                <a:cubicBezTo>
                  <a:pt x="2689568" y="4876800"/>
                  <a:pt x="3251200" y="4326827"/>
                  <a:pt x="3251200" y="3650907"/>
                </a:cubicBezTo>
                <a:lnTo>
                  <a:pt x="3251200" y="2436267"/>
                </a:lnTo>
                <a:cubicBezTo>
                  <a:pt x="3251200" y="2346477"/>
                  <a:pt x="3192259" y="2267293"/>
                  <a:pt x="3106242" y="2241601"/>
                </a:cubicBezTo>
                <a:cubicBezTo>
                  <a:pt x="3020263" y="2215998"/>
                  <a:pt x="2927401" y="2249538"/>
                  <a:pt x="2878138" y="2324595"/>
                </a:cubicBezTo>
                <a:lnTo>
                  <a:pt x="2340572" y="3142806"/>
                </a:lnTo>
                <a:cubicBezTo>
                  <a:pt x="2279002" y="3236659"/>
                  <a:pt x="2304999" y="3362668"/>
                  <a:pt x="2398763" y="3424339"/>
                </a:cubicBezTo>
                <a:cubicBezTo>
                  <a:pt x="2492578" y="3485706"/>
                  <a:pt x="2618537" y="3459810"/>
                  <a:pt x="2680195" y="3366097"/>
                </a:cubicBezTo>
                <a:lnTo>
                  <a:pt x="2844800" y="3115666"/>
                </a:lnTo>
                <a:lnTo>
                  <a:pt x="2844800" y="3650907"/>
                </a:lnTo>
                <a:cubicBezTo>
                  <a:pt x="2844800" y="4102799"/>
                  <a:pt x="2465540" y="4470400"/>
                  <a:pt x="1999158" y="4470400"/>
                </a:cubicBezTo>
                <a:lnTo>
                  <a:pt x="1868145" y="4470400"/>
                </a:lnTo>
                <a:cubicBezTo>
                  <a:pt x="1401864" y="4470400"/>
                  <a:pt x="1022499" y="4102799"/>
                  <a:pt x="1022499" y="3650907"/>
                </a:cubicBezTo>
                <a:lnTo>
                  <a:pt x="1022499" y="1582090"/>
                </a:lnTo>
                <a:cubicBezTo>
                  <a:pt x="1376159" y="1492999"/>
                  <a:pt x="1638694" y="1178570"/>
                  <a:pt x="1638694" y="804069"/>
                </a:cubicBezTo>
                <a:close/>
                <a:moveTo>
                  <a:pt x="406400" y="804069"/>
                </a:moveTo>
                <a:cubicBezTo>
                  <a:pt x="406400" y="584796"/>
                  <a:pt x="591641" y="406400"/>
                  <a:pt x="819299" y="406400"/>
                </a:cubicBezTo>
                <a:cubicBezTo>
                  <a:pt x="1047006" y="406400"/>
                  <a:pt x="1232197" y="584796"/>
                  <a:pt x="1232197" y="804069"/>
                </a:cubicBezTo>
                <a:cubicBezTo>
                  <a:pt x="1232197" y="1023292"/>
                  <a:pt x="1047006" y="1201738"/>
                  <a:pt x="819299" y="1201738"/>
                </a:cubicBezTo>
                <a:cubicBezTo>
                  <a:pt x="591641" y="1201738"/>
                  <a:pt x="406400" y="1023292"/>
                  <a:pt x="406400" y="804069"/>
                </a:cubicBezTo>
                <a:close/>
              </a:path>
            </a:pathLst>
          </a:custGeom>
          <a:gradFill flip="none" rotWithShape="1">
            <a:gsLst>
              <a:gs pos="0">
                <a:srgbClr val="F65567"/>
              </a:gs>
              <a:gs pos="32000">
                <a:srgbClr val="AC35AF"/>
              </a:gs>
              <a:gs pos="68000">
                <a:srgbClr val="0A6BBA"/>
              </a:gs>
              <a:gs pos="100000">
                <a:srgbClr val="318581"/>
              </a:gs>
            </a:gsLst>
            <a:lin ang="10800000" scaled="1"/>
            <a:tileRect/>
          </a:gradFill>
        </p:spPr>
        <p:txBody>
          <a:bodyPr wrap="square" lIns="146957" tIns="25718" rIns="146957" bIns="27432" rtlCol="0" anchor="ctr">
            <a:noAutofit/>
          </a:bodyPr>
          <a:lstStyle/>
          <a:p>
            <a:pPr algn="ctr" defTabSz="2275850" fontAlgn="base">
              <a:spcBef>
                <a:spcPts val="1800"/>
              </a:spcBef>
              <a:spcAft>
                <a:spcPts val="1800"/>
              </a:spcAft>
              <a:tabLst>
                <a:tab pos="3701239" algn="l"/>
              </a:tabLst>
            </a:pPr>
            <a:endParaRPr lang="en-US">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3" name="TextBox 22">
            <a:extLst>
              <a:ext uri="{FF2B5EF4-FFF2-40B4-BE49-F238E27FC236}">
                <a16:creationId xmlns:a16="http://schemas.microsoft.com/office/drawing/2014/main" id="{D0D5F6DD-8A96-C219-96BC-4CA22E22AE67}"/>
              </a:ext>
            </a:extLst>
          </p:cNvPr>
          <p:cNvSpPr txBox="1"/>
          <p:nvPr/>
        </p:nvSpPr>
        <p:spPr>
          <a:xfrm>
            <a:off x="6194618" y="5148908"/>
            <a:ext cx="2286338" cy="861774"/>
          </a:xfrm>
          <a:prstGeom prst="rect">
            <a:avLst/>
          </a:prstGeom>
          <a:noFill/>
        </p:spPr>
        <p:txBody>
          <a:bodyPr wrap="square" lIns="0" tIns="0" rIns="0" bIns="0" rtlCol="0" anchor="t">
            <a:spAutoFit/>
          </a:bodyPr>
          <a:lstStyle>
            <a:defPPr>
              <a:defRPr lang="en-US"/>
            </a:defPPr>
            <a:lvl1pPr algn="ctr">
              <a:defRPr sz="1200"/>
            </a:lvl1pPr>
          </a:lstStyle>
          <a:p>
            <a:pPr>
              <a:defRPr/>
            </a:pPr>
            <a:r>
              <a:rPr kumimoji="0" lang="en-US" sz="1400" b="0" i="0" u="none" strike="noStrike" kern="1200" cap="none" spc="0" normalizeH="0" baseline="0" noProof="0" dirty="0">
                <a:ln>
                  <a:noFill/>
                </a:ln>
                <a:solidFill>
                  <a:srgbClr val="333333"/>
                </a:solidFill>
                <a:effectLst/>
                <a:uLnTx/>
                <a:uFillTx/>
              </a:rPr>
              <a:t>A </a:t>
            </a:r>
            <a:r>
              <a:rPr lang="en-US" sz="1400" dirty="0">
                <a:solidFill>
                  <a:srgbClr val="333333"/>
                </a:solidFill>
              </a:rPr>
              <a:t>user's credentials are compromised,</a:t>
            </a:r>
            <a:r>
              <a:rPr lang="en-US" sz="1400" dirty="0"/>
              <a:t> </a:t>
            </a:r>
            <a:r>
              <a:rPr kumimoji="0" lang="en-US" sz="1400" b="0" i="0" u="none" strike="noStrike" kern="1200" cap="none" spc="0" normalizeH="0" baseline="0" noProof="0" dirty="0">
                <a:ln>
                  <a:noFill/>
                </a:ln>
                <a:effectLst/>
                <a:uLnTx/>
                <a:uFillTx/>
              </a:rPr>
              <a:t>and the bad actor uses Copilot to access sensitive data</a:t>
            </a:r>
            <a:endParaRPr lang="en-US" sz="1400" b="0" i="0" u="none" strike="noStrike" kern="1200" cap="none" spc="0" normalizeH="0" baseline="0" noProof="0" dirty="0">
              <a:ln>
                <a:noFill/>
              </a:ln>
              <a:effectLst/>
              <a:uLnTx/>
              <a:uFillTx/>
              <a:cs typeface="Segoe UI"/>
            </a:endParaRPr>
          </a:p>
        </p:txBody>
      </p:sp>
      <p:sp>
        <p:nvSpPr>
          <p:cNvPr id="24" name="Graphic 84" descr="Icon with of a file on top of a file with a cancel mark">
            <a:extLst>
              <a:ext uri="{FF2B5EF4-FFF2-40B4-BE49-F238E27FC236}">
                <a16:creationId xmlns:a16="http://schemas.microsoft.com/office/drawing/2014/main" id="{C076A6A6-C89A-797D-C895-2F4AEE5FD36D}"/>
              </a:ext>
            </a:extLst>
          </p:cNvPr>
          <p:cNvSpPr/>
          <p:nvPr/>
        </p:nvSpPr>
        <p:spPr>
          <a:xfrm>
            <a:off x="10022819" y="4549754"/>
            <a:ext cx="268944" cy="297300"/>
          </a:xfrm>
          <a:custGeom>
            <a:avLst/>
            <a:gdLst>
              <a:gd name="connsiteX0" fmla="*/ 42891 w 180946"/>
              <a:gd name="connsiteY0" fmla="*/ 25022 h 200025"/>
              <a:gd name="connsiteX1" fmla="*/ 42863 w 180946"/>
              <a:gd name="connsiteY1" fmla="*/ 45244 h 200025"/>
              <a:gd name="connsiteX2" fmla="*/ 42863 w 180946"/>
              <a:gd name="connsiteY2" fmla="*/ 86449 h 200025"/>
              <a:gd name="connsiteX3" fmla="*/ 28575 w 180946"/>
              <a:gd name="connsiteY3" fmla="*/ 90468 h 200025"/>
              <a:gd name="connsiteX4" fmla="*/ 28575 w 180946"/>
              <a:gd name="connsiteY4" fmla="*/ 45244 h 200025"/>
              <a:gd name="connsiteX5" fmla="*/ 42891 w 180946"/>
              <a:gd name="connsiteY5" fmla="*/ 25022 h 200025"/>
              <a:gd name="connsiteX6" fmla="*/ 159515 w 180946"/>
              <a:gd name="connsiteY6" fmla="*/ 166726 h 200025"/>
              <a:gd name="connsiteX7" fmla="*/ 111300 w 180946"/>
              <a:gd name="connsiteY7" fmla="*/ 166726 h 200025"/>
              <a:gd name="connsiteX8" fmla="*/ 114119 w 180946"/>
              <a:gd name="connsiteY8" fmla="*/ 152438 h 200025"/>
              <a:gd name="connsiteX9" fmla="*/ 159515 w 180946"/>
              <a:gd name="connsiteY9" fmla="*/ 152438 h 200025"/>
              <a:gd name="connsiteX10" fmla="*/ 166659 w 180946"/>
              <a:gd name="connsiteY10" fmla="*/ 145294 h 200025"/>
              <a:gd name="connsiteX11" fmla="*/ 166659 w 180946"/>
              <a:gd name="connsiteY11" fmla="*/ 66704 h 200025"/>
              <a:gd name="connsiteX12" fmla="*/ 135731 w 180946"/>
              <a:gd name="connsiteY12" fmla="*/ 66704 h 200025"/>
              <a:gd name="connsiteX13" fmla="*/ 114348 w 180946"/>
              <a:gd name="connsiteY13" fmla="*/ 46749 h 200025"/>
              <a:gd name="connsiteX14" fmla="*/ 114300 w 180946"/>
              <a:gd name="connsiteY14" fmla="*/ 45282 h 200025"/>
              <a:gd name="connsiteX15" fmla="*/ 114300 w 180946"/>
              <a:gd name="connsiteY15" fmla="*/ 14288 h 200025"/>
              <a:gd name="connsiteX16" fmla="*/ 73828 w 180946"/>
              <a:gd name="connsiteY16" fmla="*/ 14288 h 200025"/>
              <a:gd name="connsiteX17" fmla="*/ 66685 w 180946"/>
              <a:gd name="connsiteY17" fmla="*/ 21431 h 200025"/>
              <a:gd name="connsiteX18" fmla="*/ 66685 w 180946"/>
              <a:gd name="connsiteY18" fmla="*/ 87392 h 200025"/>
              <a:gd name="connsiteX19" fmla="*/ 52397 w 180946"/>
              <a:gd name="connsiteY19" fmla="*/ 85725 h 200025"/>
              <a:gd name="connsiteX20" fmla="*/ 52397 w 180946"/>
              <a:gd name="connsiteY20" fmla="*/ 21431 h 200025"/>
              <a:gd name="connsiteX21" fmla="*/ 73828 w 180946"/>
              <a:gd name="connsiteY21" fmla="*/ 0 h 200025"/>
              <a:gd name="connsiteX22" fmla="*/ 73838 w 180946"/>
              <a:gd name="connsiteY22" fmla="*/ 0 h 200025"/>
              <a:gd name="connsiteX23" fmla="*/ 115519 w 180946"/>
              <a:gd name="connsiteY23" fmla="*/ 0 h 200025"/>
              <a:gd name="connsiteX24" fmla="*/ 130683 w 180946"/>
              <a:gd name="connsiteY24" fmla="*/ 6287 h 200025"/>
              <a:gd name="connsiteX25" fmla="*/ 174669 w 180946"/>
              <a:gd name="connsiteY25" fmla="*/ 50292 h 200025"/>
              <a:gd name="connsiteX26" fmla="*/ 180946 w 180946"/>
              <a:gd name="connsiteY26" fmla="*/ 65446 h 200025"/>
              <a:gd name="connsiteX27" fmla="*/ 180946 w 180946"/>
              <a:gd name="connsiteY27" fmla="*/ 145294 h 200025"/>
              <a:gd name="connsiteX28" fmla="*/ 159515 w 180946"/>
              <a:gd name="connsiteY28" fmla="*/ 166726 h 200025"/>
              <a:gd name="connsiteX29" fmla="*/ 128578 w 180946"/>
              <a:gd name="connsiteY29" fmla="*/ 24394 h 200025"/>
              <a:gd name="connsiteX30" fmla="*/ 128588 w 180946"/>
              <a:gd name="connsiteY30" fmla="*/ 45282 h 200025"/>
              <a:gd name="connsiteX31" fmla="*/ 134760 w 180946"/>
              <a:gd name="connsiteY31" fmla="*/ 52359 h 200025"/>
              <a:gd name="connsiteX32" fmla="*/ 135731 w 180946"/>
              <a:gd name="connsiteY32" fmla="*/ 52426 h 200025"/>
              <a:gd name="connsiteX33" fmla="*/ 156591 w 180946"/>
              <a:gd name="connsiteY33" fmla="*/ 52416 h 200025"/>
              <a:gd name="connsiteX34" fmla="*/ 128588 w 180946"/>
              <a:gd name="connsiteY34" fmla="*/ 24394 h 200025"/>
              <a:gd name="connsiteX35" fmla="*/ 97022 w 180946"/>
              <a:gd name="connsiteY35" fmla="*/ 190538 h 200025"/>
              <a:gd name="connsiteX36" fmla="*/ 107309 w 180946"/>
              <a:gd name="connsiteY36" fmla="*/ 176251 h 200025"/>
              <a:gd name="connsiteX37" fmla="*/ 155886 w 180946"/>
              <a:gd name="connsiteY37" fmla="*/ 176251 h 200025"/>
              <a:gd name="connsiteX38" fmla="*/ 135674 w 180946"/>
              <a:gd name="connsiteY38" fmla="*/ 190538 h 200025"/>
              <a:gd name="connsiteX39" fmla="*/ 97022 w 180946"/>
              <a:gd name="connsiteY39" fmla="*/ 190538 h 200025"/>
              <a:gd name="connsiteX40" fmla="*/ 104775 w 180946"/>
              <a:gd name="connsiteY40" fmla="*/ 147638 h 200025"/>
              <a:gd name="connsiteX41" fmla="*/ 52388 w 180946"/>
              <a:gd name="connsiteY41" fmla="*/ 200025 h 200025"/>
              <a:gd name="connsiteX42" fmla="*/ 0 w 180946"/>
              <a:gd name="connsiteY42" fmla="*/ 147638 h 200025"/>
              <a:gd name="connsiteX43" fmla="*/ 52388 w 180946"/>
              <a:gd name="connsiteY43" fmla="*/ 95250 h 200025"/>
              <a:gd name="connsiteX44" fmla="*/ 104775 w 180946"/>
              <a:gd name="connsiteY44" fmla="*/ 147638 h 200025"/>
              <a:gd name="connsiteX45" fmla="*/ 14288 w 180946"/>
              <a:gd name="connsiteY45" fmla="*/ 147638 h 200025"/>
              <a:gd name="connsiteX46" fmla="*/ 20869 w 180946"/>
              <a:gd name="connsiteY46" fmla="*/ 169050 h 200025"/>
              <a:gd name="connsiteX47" fmla="*/ 73800 w 180946"/>
              <a:gd name="connsiteY47" fmla="*/ 116119 h 200025"/>
              <a:gd name="connsiteX48" fmla="*/ 20874 w 180946"/>
              <a:gd name="connsiteY48" fmla="*/ 126221 h 200025"/>
              <a:gd name="connsiteX49" fmla="*/ 14288 w 180946"/>
              <a:gd name="connsiteY49" fmla="*/ 147638 h 200025"/>
              <a:gd name="connsiteX50" fmla="*/ 52388 w 180946"/>
              <a:gd name="connsiteY50" fmla="*/ 185738 h 200025"/>
              <a:gd name="connsiteX51" fmla="*/ 90492 w 180946"/>
              <a:gd name="connsiteY51" fmla="*/ 147642 h 200025"/>
              <a:gd name="connsiteX52" fmla="*/ 83906 w 180946"/>
              <a:gd name="connsiteY52" fmla="*/ 126225 h 200025"/>
              <a:gd name="connsiteX53" fmla="*/ 30975 w 180946"/>
              <a:gd name="connsiteY53" fmla="*/ 179156 h 200025"/>
              <a:gd name="connsiteX54" fmla="*/ 52388 w 180946"/>
              <a:gd name="connsiteY54" fmla="*/ 18573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0946" h="200025">
                <a:moveTo>
                  <a:pt x="42891" y="25022"/>
                </a:moveTo>
                <a:lnTo>
                  <a:pt x="42863" y="45244"/>
                </a:lnTo>
                <a:lnTo>
                  <a:pt x="42863" y="86449"/>
                </a:lnTo>
                <a:cubicBezTo>
                  <a:pt x="37955" y="87206"/>
                  <a:pt x="33158" y="88556"/>
                  <a:pt x="28575" y="90468"/>
                </a:cubicBezTo>
                <a:lnTo>
                  <a:pt x="28575" y="45244"/>
                </a:lnTo>
                <a:cubicBezTo>
                  <a:pt x="28575" y="35909"/>
                  <a:pt x="34547" y="27956"/>
                  <a:pt x="42891" y="25022"/>
                </a:cubicBezTo>
                <a:close/>
                <a:moveTo>
                  <a:pt x="159515" y="166726"/>
                </a:moveTo>
                <a:lnTo>
                  <a:pt x="111300" y="166726"/>
                </a:lnTo>
                <a:cubicBezTo>
                  <a:pt x="112776" y="162173"/>
                  <a:pt x="113738" y="157391"/>
                  <a:pt x="114119" y="152438"/>
                </a:cubicBezTo>
                <a:lnTo>
                  <a:pt x="159515" y="152438"/>
                </a:lnTo>
                <a:cubicBezTo>
                  <a:pt x="163460" y="152438"/>
                  <a:pt x="166659" y="149240"/>
                  <a:pt x="166659" y="145294"/>
                </a:cubicBezTo>
                <a:lnTo>
                  <a:pt x="166659" y="66704"/>
                </a:lnTo>
                <a:lnTo>
                  <a:pt x="135731" y="66704"/>
                </a:lnTo>
                <a:cubicBezTo>
                  <a:pt x="124467" y="66705"/>
                  <a:pt x="115124" y="57986"/>
                  <a:pt x="114348" y="46749"/>
                </a:cubicBezTo>
                <a:lnTo>
                  <a:pt x="114300" y="45282"/>
                </a:lnTo>
                <a:lnTo>
                  <a:pt x="114300" y="14288"/>
                </a:lnTo>
                <a:lnTo>
                  <a:pt x="73828" y="14288"/>
                </a:lnTo>
                <a:cubicBezTo>
                  <a:pt x="69883" y="14288"/>
                  <a:pt x="66685" y="17486"/>
                  <a:pt x="66685" y="21431"/>
                </a:cubicBezTo>
                <a:lnTo>
                  <a:pt x="66685" y="87392"/>
                </a:lnTo>
                <a:cubicBezTo>
                  <a:pt x="62003" y="86285"/>
                  <a:pt x="57208" y="85725"/>
                  <a:pt x="52397" y="85725"/>
                </a:cubicBezTo>
                <a:lnTo>
                  <a:pt x="52397" y="21431"/>
                </a:lnTo>
                <a:cubicBezTo>
                  <a:pt x="52397" y="9595"/>
                  <a:pt x="61992" y="0"/>
                  <a:pt x="73828" y="0"/>
                </a:cubicBezTo>
                <a:cubicBezTo>
                  <a:pt x="73831" y="0"/>
                  <a:pt x="73835" y="0"/>
                  <a:pt x="73838" y="0"/>
                </a:cubicBezTo>
                <a:lnTo>
                  <a:pt x="115519" y="0"/>
                </a:lnTo>
                <a:cubicBezTo>
                  <a:pt x="121206" y="0"/>
                  <a:pt x="126663" y="2257"/>
                  <a:pt x="130683" y="6287"/>
                </a:cubicBezTo>
                <a:lnTo>
                  <a:pt x="174669" y="50292"/>
                </a:lnTo>
                <a:cubicBezTo>
                  <a:pt x="178689" y="54312"/>
                  <a:pt x="180946" y="59769"/>
                  <a:pt x="180946" y="65446"/>
                </a:cubicBezTo>
                <a:lnTo>
                  <a:pt x="180946" y="145294"/>
                </a:lnTo>
                <a:cubicBezTo>
                  <a:pt x="180946" y="157130"/>
                  <a:pt x="171351" y="166726"/>
                  <a:pt x="159515" y="166726"/>
                </a:cubicBezTo>
                <a:close/>
                <a:moveTo>
                  <a:pt x="128578" y="24394"/>
                </a:moveTo>
                <a:lnTo>
                  <a:pt x="128588" y="45282"/>
                </a:lnTo>
                <a:cubicBezTo>
                  <a:pt x="128588" y="48901"/>
                  <a:pt x="131274" y="51883"/>
                  <a:pt x="134760" y="52359"/>
                </a:cubicBezTo>
                <a:lnTo>
                  <a:pt x="135731" y="52426"/>
                </a:lnTo>
                <a:lnTo>
                  <a:pt x="156591" y="52416"/>
                </a:lnTo>
                <a:lnTo>
                  <a:pt x="128588" y="24394"/>
                </a:lnTo>
                <a:close/>
                <a:moveTo>
                  <a:pt x="97022" y="190538"/>
                </a:moveTo>
                <a:cubicBezTo>
                  <a:pt x="101113" y="186289"/>
                  <a:pt x="104576" y="181478"/>
                  <a:pt x="107309" y="176251"/>
                </a:cubicBezTo>
                <a:lnTo>
                  <a:pt x="155886" y="176251"/>
                </a:lnTo>
                <a:cubicBezTo>
                  <a:pt x="152855" y="184814"/>
                  <a:pt x="144758" y="190538"/>
                  <a:pt x="135674" y="190538"/>
                </a:cubicBezTo>
                <a:lnTo>
                  <a:pt x="97022" y="190538"/>
                </a:lnTo>
                <a:close/>
                <a:moveTo>
                  <a:pt x="104775" y="147638"/>
                </a:moveTo>
                <a:cubicBezTo>
                  <a:pt x="104775" y="176571"/>
                  <a:pt x="81320" y="200025"/>
                  <a:pt x="52388" y="200025"/>
                </a:cubicBezTo>
                <a:cubicBezTo>
                  <a:pt x="23455" y="200025"/>
                  <a:pt x="0" y="176571"/>
                  <a:pt x="0" y="147638"/>
                </a:cubicBezTo>
                <a:cubicBezTo>
                  <a:pt x="0" y="118704"/>
                  <a:pt x="23455" y="95250"/>
                  <a:pt x="52388" y="95250"/>
                </a:cubicBezTo>
                <a:cubicBezTo>
                  <a:pt x="81320" y="95250"/>
                  <a:pt x="104775" y="118704"/>
                  <a:pt x="104775" y="147638"/>
                </a:cubicBezTo>
                <a:close/>
                <a:moveTo>
                  <a:pt x="14288" y="147638"/>
                </a:moveTo>
                <a:cubicBezTo>
                  <a:pt x="14288" y="155581"/>
                  <a:pt x="16716" y="162954"/>
                  <a:pt x="20869" y="169050"/>
                </a:cubicBezTo>
                <a:lnTo>
                  <a:pt x="73800" y="116119"/>
                </a:lnTo>
                <a:cubicBezTo>
                  <a:pt x="56395" y="104294"/>
                  <a:pt x="32699" y="108816"/>
                  <a:pt x="20874" y="126221"/>
                </a:cubicBezTo>
                <a:cubicBezTo>
                  <a:pt x="16581" y="132538"/>
                  <a:pt x="14287" y="140000"/>
                  <a:pt x="14288" y="147638"/>
                </a:cubicBezTo>
                <a:close/>
                <a:moveTo>
                  <a:pt x="52388" y="185738"/>
                </a:moveTo>
                <a:cubicBezTo>
                  <a:pt x="73430" y="185739"/>
                  <a:pt x="90489" y="168684"/>
                  <a:pt x="90492" y="147642"/>
                </a:cubicBezTo>
                <a:cubicBezTo>
                  <a:pt x="90492" y="140004"/>
                  <a:pt x="88198" y="132542"/>
                  <a:pt x="83906" y="126225"/>
                </a:cubicBezTo>
                <a:lnTo>
                  <a:pt x="30975" y="179156"/>
                </a:lnTo>
                <a:cubicBezTo>
                  <a:pt x="37071" y="183309"/>
                  <a:pt x="44444" y="185738"/>
                  <a:pt x="52388" y="185738"/>
                </a:cubicBezTo>
                <a:close/>
              </a:path>
            </a:pathLst>
          </a:custGeom>
          <a:gradFill flip="none" rotWithShape="1">
            <a:gsLst>
              <a:gs pos="0">
                <a:srgbClr val="F65567"/>
              </a:gs>
              <a:gs pos="32000">
                <a:srgbClr val="AC35AF"/>
              </a:gs>
              <a:gs pos="68000">
                <a:srgbClr val="0A6BBA"/>
              </a:gs>
              <a:gs pos="100000">
                <a:srgbClr val="318581"/>
              </a:gs>
            </a:gsLst>
            <a:lin ang="10800000" scaled="1"/>
            <a:tileRect/>
          </a:gradFill>
        </p:spPr>
        <p:txBody>
          <a:bodyPr wrap="square" lIns="146957" tIns="25718" rIns="146957" bIns="27432" rtlCol="0" anchor="ctr">
            <a:noAutofit/>
          </a:bodyPr>
          <a:lstStyle/>
          <a:p>
            <a:pPr algn="ctr" defTabSz="2275850" fontAlgn="base">
              <a:spcBef>
                <a:spcPts val="1800"/>
              </a:spcBef>
              <a:spcAft>
                <a:spcPts val="1800"/>
              </a:spcAft>
              <a:tabLst>
                <a:tab pos="3701239" algn="l"/>
              </a:tabLst>
            </a:pPr>
            <a:endParaRPr lang="en-US">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5" name="TextBox 24">
            <a:extLst>
              <a:ext uri="{FF2B5EF4-FFF2-40B4-BE49-F238E27FC236}">
                <a16:creationId xmlns:a16="http://schemas.microsoft.com/office/drawing/2014/main" id="{D27FBA46-22B6-BD6B-2936-E24E3D4867D1}"/>
              </a:ext>
            </a:extLst>
          </p:cNvPr>
          <p:cNvSpPr txBox="1"/>
          <p:nvPr/>
        </p:nvSpPr>
        <p:spPr>
          <a:xfrm>
            <a:off x="8895269" y="5148908"/>
            <a:ext cx="2524046" cy="646331"/>
          </a:xfrm>
          <a:prstGeom prst="rect">
            <a:avLst/>
          </a:prstGeom>
          <a:noFill/>
        </p:spPr>
        <p:txBody>
          <a:bodyPr wrap="square" lIns="0" tIns="0" rIns="0" bIns="0" rtlCol="0">
            <a:spAutoFit/>
          </a:bodyPr>
          <a:lstStyle>
            <a:defPPr>
              <a:defRPr lang="en-US"/>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rPr>
              <a:t>An employee has resigned, wants to keep company IP, and uses Copilot</a:t>
            </a:r>
          </a:p>
        </p:txBody>
      </p:sp>
      <p:sp>
        <p:nvSpPr>
          <p:cNvPr id="26" name="Rectangle: Rounded Corners 25">
            <a:extLst>
              <a:ext uri="{FF2B5EF4-FFF2-40B4-BE49-F238E27FC236}">
                <a16:creationId xmlns:a16="http://schemas.microsoft.com/office/drawing/2014/main" id="{6187DFBA-05B9-4BF1-32C8-4436300DAEEF}"/>
              </a:ext>
            </a:extLst>
          </p:cNvPr>
          <p:cNvSpPr>
            <a:spLocks/>
          </p:cNvSpPr>
          <p:nvPr/>
        </p:nvSpPr>
        <p:spPr>
          <a:xfrm>
            <a:off x="3076258" y="3887897"/>
            <a:ext cx="6060122" cy="360003"/>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91440" tIns="45720" rIns="91440" bIns="45720" rtlCol="0" anchor="ctr" anchorCtr="0">
            <a:noAutofit/>
          </a:bodyPr>
          <a:lstStyle/>
          <a:p>
            <a:pPr lvl="0" algn="ctr" defTabSz="932472" fontAlgn="base">
              <a:spcBef>
                <a:spcPct val="0"/>
              </a:spcBef>
              <a:spcAft>
                <a:spcPct val="0"/>
              </a:spcAft>
              <a:tabLst>
                <a:tab pos="2743200" algn="l"/>
              </a:tabLst>
              <a:defRPr/>
            </a:pPr>
            <a:r>
              <a:rPr lang="en-US" sz="1600" b="1" dirty="0">
                <a:ln w="3175">
                  <a:noFill/>
                </a:ln>
                <a:solidFill>
                  <a:schemeClr val="bg1"/>
                </a:solidFill>
              </a:rPr>
              <a:t>What causes data loss and insider risks?</a:t>
            </a:r>
            <a:endParaRPr kumimoji="0" lang="en-US" sz="1600" b="1" i="0" u="none" strike="noStrike" kern="0" cap="none" spc="0" normalizeH="0" baseline="0" noProof="0" dirty="0">
              <a:ln>
                <a:noFill/>
              </a:ln>
              <a:solidFill>
                <a:srgbClr val="FFFFFF"/>
              </a:solidFill>
              <a:effectLst/>
              <a:uLnTx/>
              <a:uFillTx/>
              <a:latin typeface="Segoe UI Semibold"/>
              <a:ea typeface="+mn-ea"/>
              <a:cs typeface="Segoe Sans Display" pitchFamily="2" charset="0"/>
            </a:endParaRPr>
          </a:p>
        </p:txBody>
      </p:sp>
      <p:sp>
        <p:nvSpPr>
          <p:cNvPr id="3" name="Rectangle: Rounded Corners 2">
            <a:extLst>
              <a:ext uri="{FF2B5EF4-FFF2-40B4-BE49-F238E27FC236}">
                <a16:creationId xmlns:a16="http://schemas.microsoft.com/office/drawing/2014/main" id="{974C8B74-A179-570C-BB77-5086C0304C34}"/>
              </a:ext>
              <a:ext uri="{C183D7F6-B498-43B3-948B-1728B52AA6E4}">
                <adec:decorative xmlns:adec="http://schemas.microsoft.com/office/drawing/2017/decorative" val="1"/>
              </a:ext>
            </a:extLst>
          </p:cNvPr>
          <p:cNvSpPr>
            <a:spLocks/>
          </p:cNvSpPr>
          <p:nvPr/>
        </p:nvSpPr>
        <p:spPr bwMode="auto">
          <a:xfrm>
            <a:off x="515938" y="1428750"/>
            <a:ext cx="11180762" cy="2189145"/>
          </a:xfrm>
          <a:prstGeom prst="roundRect">
            <a:avLst>
              <a:gd name="adj" fmla="val 7621"/>
            </a:avLst>
          </a:prstGeom>
          <a:solidFill>
            <a:srgbClr val="F4F3F5"/>
          </a:solidFill>
          <a:ln w="19050">
            <a:gradFill flip="none" rotWithShape="1">
              <a:gsLst>
                <a:gs pos="68000">
                  <a:schemeClr val="accent4"/>
                </a:gs>
                <a:gs pos="0">
                  <a:srgbClr val="F65567"/>
                </a:gs>
                <a:gs pos="32000">
                  <a:srgbClr val="C03BC4"/>
                </a:gs>
                <a:gs pos="100000">
                  <a:srgbClr val="318581"/>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solidFill>
                <a:srgbClr val="FFFFFF"/>
              </a:solidFill>
              <a:latin typeface="Segoe UI Variable Display Semibold" pitchFamily="2" charset="0"/>
              <a:cs typeface="Segoe UI" pitchFamily="34" charset="0"/>
            </a:endParaRPr>
          </a:p>
        </p:txBody>
      </p:sp>
      <p:sp>
        <p:nvSpPr>
          <p:cNvPr id="4" name="Oval 3">
            <a:extLst>
              <a:ext uri="{FF2B5EF4-FFF2-40B4-BE49-F238E27FC236}">
                <a16:creationId xmlns:a16="http://schemas.microsoft.com/office/drawing/2014/main" id="{4224F2FC-F4E2-E4CC-03DA-E4F4C023C906}"/>
              </a:ext>
              <a:ext uri="{C183D7F6-B498-43B3-948B-1728B52AA6E4}">
                <adec:decorative xmlns:adec="http://schemas.microsoft.com/office/drawing/2017/decorative" val="1"/>
              </a:ext>
            </a:extLst>
          </p:cNvPr>
          <p:cNvSpPr>
            <a:spLocks/>
          </p:cNvSpPr>
          <p:nvPr/>
        </p:nvSpPr>
        <p:spPr>
          <a:xfrm>
            <a:off x="2340091" y="1788753"/>
            <a:ext cx="593494" cy="593494"/>
          </a:xfrm>
          <a:prstGeom prst="ellipse">
            <a:avLst/>
          </a:prstGeom>
          <a:solidFill>
            <a:schemeClr val="bg1"/>
          </a:solidFill>
          <a:ln>
            <a:noFill/>
          </a:ln>
          <a:effectLst>
            <a:outerShdw blurRad="127000" sx="103000" sy="1030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Oval 4">
            <a:extLst>
              <a:ext uri="{FF2B5EF4-FFF2-40B4-BE49-F238E27FC236}">
                <a16:creationId xmlns:a16="http://schemas.microsoft.com/office/drawing/2014/main" id="{DDB0F7E7-8B22-C135-B21E-0F7DE6258B85}"/>
              </a:ext>
              <a:ext uri="{C183D7F6-B498-43B3-948B-1728B52AA6E4}">
                <adec:decorative xmlns:adec="http://schemas.microsoft.com/office/drawing/2017/decorative" val="1"/>
              </a:ext>
            </a:extLst>
          </p:cNvPr>
          <p:cNvSpPr>
            <a:spLocks/>
          </p:cNvSpPr>
          <p:nvPr/>
        </p:nvSpPr>
        <p:spPr>
          <a:xfrm>
            <a:off x="6096876" y="1788753"/>
            <a:ext cx="593494" cy="593494"/>
          </a:xfrm>
          <a:prstGeom prst="ellipse">
            <a:avLst/>
          </a:prstGeom>
          <a:solidFill>
            <a:schemeClr val="bg1"/>
          </a:solidFill>
          <a:ln>
            <a:noFill/>
          </a:ln>
          <a:effectLst>
            <a:outerShdw blurRad="127000" sx="103000" sy="1030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0C53BCAF-A1A0-2A97-D285-DD83BAD144D5}"/>
              </a:ext>
              <a:ext uri="{C183D7F6-B498-43B3-948B-1728B52AA6E4}">
                <adec:decorative xmlns:adec="http://schemas.microsoft.com/office/drawing/2017/decorative" val="1"/>
              </a:ext>
            </a:extLst>
          </p:cNvPr>
          <p:cNvCxnSpPr>
            <a:cxnSpLocks/>
          </p:cNvCxnSpPr>
          <p:nvPr/>
        </p:nvCxnSpPr>
        <p:spPr>
          <a:xfrm>
            <a:off x="4736759" y="1898160"/>
            <a:ext cx="0" cy="152586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01141F1-37DE-5CC3-A84C-1E06FBA81F54}"/>
              </a:ext>
              <a:ext uri="{C183D7F6-B498-43B3-948B-1728B52AA6E4}">
                <adec:decorative xmlns:adec="http://schemas.microsoft.com/office/drawing/2017/decorative" val="1"/>
              </a:ext>
            </a:extLst>
          </p:cNvPr>
          <p:cNvCxnSpPr>
            <a:cxnSpLocks/>
          </p:cNvCxnSpPr>
          <p:nvPr/>
        </p:nvCxnSpPr>
        <p:spPr>
          <a:xfrm>
            <a:off x="8050487" y="1898160"/>
            <a:ext cx="0" cy="152586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529E73D-FA90-9A94-9394-9764A303A892}"/>
              </a:ext>
              <a:ext uri="{C183D7F6-B498-43B3-948B-1728B52AA6E4}">
                <adec:decorative xmlns:adec="http://schemas.microsoft.com/office/drawing/2017/decorative" val="1"/>
              </a:ext>
            </a:extLst>
          </p:cNvPr>
          <p:cNvSpPr>
            <a:spLocks/>
          </p:cNvSpPr>
          <p:nvPr/>
        </p:nvSpPr>
        <p:spPr>
          <a:xfrm>
            <a:off x="9566356" y="1788753"/>
            <a:ext cx="593494" cy="593494"/>
          </a:xfrm>
          <a:prstGeom prst="ellipse">
            <a:avLst/>
          </a:prstGeom>
          <a:solidFill>
            <a:schemeClr val="bg1"/>
          </a:solidFill>
          <a:ln>
            <a:noFill/>
          </a:ln>
          <a:effectLst>
            <a:outerShdw blurRad="127000" sx="103000" sy="1030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 name="Freeform: Shape 40" descr="Icon of a line graph with an arrow moving downwards pointing down">
            <a:extLst>
              <a:ext uri="{FF2B5EF4-FFF2-40B4-BE49-F238E27FC236}">
                <a16:creationId xmlns:a16="http://schemas.microsoft.com/office/drawing/2014/main" id="{3B6EF386-B708-3CED-5672-77F751357627}"/>
              </a:ext>
            </a:extLst>
          </p:cNvPr>
          <p:cNvSpPr/>
          <p:nvPr/>
        </p:nvSpPr>
        <p:spPr>
          <a:xfrm>
            <a:off x="2495492" y="1944155"/>
            <a:ext cx="282692" cy="282691"/>
          </a:xfrm>
          <a:custGeom>
            <a:avLst/>
            <a:gdLst>
              <a:gd name="connsiteX0" fmla="*/ 71967 w 323850"/>
              <a:gd name="connsiteY0" fmla="*/ 53975 h 323850"/>
              <a:gd name="connsiteX1" fmla="*/ 81508 w 323850"/>
              <a:gd name="connsiteY1" fmla="*/ 57927 h 323850"/>
              <a:gd name="connsiteX2" fmla="*/ 139435 w 323850"/>
              <a:gd name="connsiteY2" fmla="*/ 115853 h 323850"/>
              <a:gd name="connsiteX3" fmla="*/ 174874 w 323850"/>
              <a:gd name="connsiteY3" fmla="*/ 80416 h 323850"/>
              <a:gd name="connsiteX4" fmla="*/ 193956 w 323850"/>
              <a:gd name="connsiteY4" fmla="*/ 80416 h 323850"/>
              <a:gd name="connsiteX5" fmla="*/ 287894 w 323850"/>
              <a:gd name="connsiteY5" fmla="*/ 174353 h 323850"/>
              <a:gd name="connsiteX6" fmla="*/ 287894 w 323850"/>
              <a:gd name="connsiteY6" fmla="*/ 116855 h 323850"/>
              <a:gd name="connsiteX7" fmla="*/ 301387 w 323850"/>
              <a:gd name="connsiteY7" fmla="*/ 103361 h 323850"/>
              <a:gd name="connsiteX8" fmla="*/ 314881 w 323850"/>
              <a:gd name="connsiteY8" fmla="*/ 116855 h 323850"/>
              <a:gd name="connsiteX9" fmla="*/ 314881 w 323850"/>
              <a:gd name="connsiteY9" fmla="*/ 206903 h 323850"/>
              <a:gd name="connsiteX10" fmla="*/ 301387 w 323850"/>
              <a:gd name="connsiteY10" fmla="*/ 220397 h 323850"/>
              <a:gd name="connsiteX11" fmla="*/ 211402 w 323850"/>
              <a:gd name="connsiteY11" fmla="*/ 220397 h 323850"/>
              <a:gd name="connsiteX12" fmla="*/ 197908 w 323850"/>
              <a:gd name="connsiteY12" fmla="*/ 206903 h 323850"/>
              <a:gd name="connsiteX13" fmla="*/ 211402 w 323850"/>
              <a:gd name="connsiteY13" fmla="*/ 193409 h 323850"/>
              <a:gd name="connsiteX14" fmla="*/ 268783 w 323850"/>
              <a:gd name="connsiteY14" fmla="*/ 193409 h 323850"/>
              <a:gd name="connsiteX15" fmla="*/ 184415 w 323850"/>
              <a:gd name="connsiteY15" fmla="*/ 109041 h 323850"/>
              <a:gd name="connsiteX16" fmla="*/ 148976 w 323850"/>
              <a:gd name="connsiteY16" fmla="*/ 144478 h 323850"/>
              <a:gd name="connsiteX17" fmla="*/ 129894 w 323850"/>
              <a:gd name="connsiteY17" fmla="*/ 144478 h 323850"/>
              <a:gd name="connsiteX18" fmla="*/ 62425 w 323850"/>
              <a:gd name="connsiteY18" fmla="*/ 77009 h 323850"/>
              <a:gd name="connsiteX19" fmla="*/ 62425 w 323850"/>
              <a:gd name="connsiteY19" fmla="*/ 57927 h 323850"/>
              <a:gd name="connsiteX20" fmla="*/ 71967 w 323850"/>
              <a:gd name="connsiteY20" fmla="*/ 53975 h 323850"/>
              <a:gd name="connsiteX21" fmla="*/ 13494 w 323850"/>
              <a:gd name="connsiteY21" fmla="*/ 0 h 323850"/>
              <a:gd name="connsiteX22" fmla="*/ 26988 w 323850"/>
              <a:gd name="connsiteY22" fmla="*/ 13494 h 323850"/>
              <a:gd name="connsiteX23" fmla="*/ 26988 w 323850"/>
              <a:gd name="connsiteY23" fmla="*/ 265377 h 323850"/>
              <a:gd name="connsiteX24" fmla="*/ 58473 w 323850"/>
              <a:gd name="connsiteY24" fmla="*/ 296863 h 323850"/>
              <a:gd name="connsiteX25" fmla="*/ 310356 w 323850"/>
              <a:gd name="connsiteY25" fmla="*/ 296863 h 323850"/>
              <a:gd name="connsiteX26" fmla="*/ 323850 w 323850"/>
              <a:gd name="connsiteY26" fmla="*/ 310356 h 323850"/>
              <a:gd name="connsiteX27" fmla="*/ 310356 w 323850"/>
              <a:gd name="connsiteY27" fmla="*/ 323850 h 323850"/>
              <a:gd name="connsiteX28" fmla="*/ 58473 w 323850"/>
              <a:gd name="connsiteY28" fmla="*/ 323850 h 323850"/>
              <a:gd name="connsiteX29" fmla="*/ 0 w 323850"/>
              <a:gd name="connsiteY29" fmla="*/ 265377 h 323850"/>
              <a:gd name="connsiteX30" fmla="*/ 0 w 323850"/>
              <a:gd name="connsiteY30" fmla="*/ 13494 h 323850"/>
              <a:gd name="connsiteX31" fmla="*/ 13494 w 323850"/>
              <a:gd name="connsiteY31"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3850" h="323850">
                <a:moveTo>
                  <a:pt x="71967" y="53975"/>
                </a:moveTo>
                <a:cubicBezTo>
                  <a:pt x="75421" y="53975"/>
                  <a:pt x="78874" y="55292"/>
                  <a:pt x="81508" y="57927"/>
                </a:cubicBezTo>
                <a:lnTo>
                  <a:pt x="139435" y="115853"/>
                </a:lnTo>
                <a:lnTo>
                  <a:pt x="174874" y="80416"/>
                </a:lnTo>
                <a:cubicBezTo>
                  <a:pt x="180143" y="75147"/>
                  <a:pt x="188686" y="75147"/>
                  <a:pt x="193956" y="80416"/>
                </a:cubicBezTo>
                <a:lnTo>
                  <a:pt x="287894" y="174353"/>
                </a:lnTo>
                <a:lnTo>
                  <a:pt x="287894" y="116855"/>
                </a:lnTo>
                <a:cubicBezTo>
                  <a:pt x="287894" y="109403"/>
                  <a:pt x="293935" y="103361"/>
                  <a:pt x="301387" y="103361"/>
                </a:cubicBezTo>
                <a:cubicBezTo>
                  <a:pt x="308841" y="103361"/>
                  <a:pt x="314881" y="109403"/>
                  <a:pt x="314881" y="116855"/>
                </a:cubicBezTo>
                <a:lnTo>
                  <a:pt x="314881" y="206903"/>
                </a:lnTo>
                <a:cubicBezTo>
                  <a:pt x="314881" y="214356"/>
                  <a:pt x="308840" y="220397"/>
                  <a:pt x="301387" y="220397"/>
                </a:cubicBezTo>
                <a:lnTo>
                  <a:pt x="211402" y="220397"/>
                </a:lnTo>
                <a:cubicBezTo>
                  <a:pt x="203950" y="220397"/>
                  <a:pt x="197908" y="214356"/>
                  <a:pt x="197908" y="206903"/>
                </a:cubicBezTo>
                <a:cubicBezTo>
                  <a:pt x="197908" y="199451"/>
                  <a:pt x="203950" y="193409"/>
                  <a:pt x="211402" y="193409"/>
                </a:cubicBezTo>
                <a:lnTo>
                  <a:pt x="268783" y="193409"/>
                </a:lnTo>
                <a:lnTo>
                  <a:pt x="184415" y="109041"/>
                </a:lnTo>
                <a:lnTo>
                  <a:pt x="148976" y="144478"/>
                </a:lnTo>
                <a:cubicBezTo>
                  <a:pt x="143707" y="149748"/>
                  <a:pt x="135164" y="149748"/>
                  <a:pt x="129894" y="144478"/>
                </a:cubicBezTo>
                <a:lnTo>
                  <a:pt x="62425" y="77009"/>
                </a:lnTo>
                <a:cubicBezTo>
                  <a:pt x="57156" y="71739"/>
                  <a:pt x="57156" y="63197"/>
                  <a:pt x="62425" y="57927"/>
                </a:cubicBezTo>
                <a:cubicBezTo>
                  <a:pt x="65060" y="55292"/>
                  <a:pt x="68514" y="53975"/>
                  <a:pt x="71967" y="53975"/>
                </a:cubicBezTo>
                <a:close/>
                <a:moveTo>
                  <a:pt x="13494" y="0"/>
                </a:moveTo>
                <a:cubicBezTo>
                  <a:pt x="20946" y="0"/>
                  <a:pt x="26988" y="6041"/>
                  <a:pt x="26988" y="13494"/>
                </a:cubicBezTo>
                <a:lnTo>
                  <a:pt x="26988" y="265377"/>
                </a:lnTo>
                <a:cubicBezTo>
                  <a:pt x="26988" y="282766"/>
                  <a:pt x="41084" y="296863"/>
                  <a:pt x="58473" y="296863"/>
                </a:cubicBezTo>
                <a:lnTo>
                  <a:pt x="310356" y="296863"/>
                </a:lnTo>
                <a:cubicBezTo>
                  <a:pt x="317808" y="296863"/>
                  <a:pt x="323850" y="302904"/>
                  <a:pt x="323850" y="310356"/>
                </a:cubicBezTo>
                <a:cubicBezTo>
                  <a:pt x="323850" y="317808"/>
                  <a:pt x="317808" y="323850"/>
                  <a:pt x="310356" y="323850"/>
                </a:cubicBezTo>
                <a:lnTo>
                  <a:pt x="58473" y="323850"/>
                </a:lnTo>
                <a:cubicBezTo>
                  <a:pt x="26179" y="323850"/>
                  <a:pt x="0" y="297670"/>
                  <a:pt x="0" y="265377"/>
                </a:cubicBezTo>
                <a:lnTo>
                  <a:pt x="0" y="13494"/>
                </a:lnTo>
                <a:cubicBezTo>
                  <a:pt x="0" y="6041"/>
                  <a:pt x="6041" y="0"/>
                  <a:pt x="13494" y="0"/>
                </a:cubicBezTo>
                <a:close/>
              </a:path>
            </a:pathLst>
          </a:custGeom>
          <a:gradFill flip="none" rotWithShape="1">
            <a:gsLst>
              <a:gs pos="0">
                <a:srgbClr val="F65567"/>
              </a:gs>
              <a:gs pos="32000">
                <a:srgbClr val="AC35AF"/>
              </a:gs>
              <a:gs pos="68000">
                <a:srgbClr val="0A6BBA"/>
              </a:gs>
              <a:gs pos="100000">
                <a:srgbClr val="318581"/>
              </a:gs>
            </a:gsLst>
            <a:lin ang="10800000" scaled="1"/>
            <a:tileRect/>
          </a:gradFill>
        </p:spPr>
        <p:txBody>
          <a:bodyPr wrap="square" lIns="146957" tIns="25718" rIns="146957" bIns="27432" rtlCol="0" anchor="ctr">
            <a:noAutofit/>
          </a:bodyPr>
          <a:lstStyle/>
          <a:p>
            <a:pPr algn="ctr" defTabSz="2275850" fontAlgn="base">
              <a:spcBef>
                <a:spcPts val="1800"/>
              </a:spcBef>
              <a:spcAft>
                <a:spcPts val="1800"/>
              </a:spcAft>
              <a:tabLst>
                <a:tab pos="3701239" algn="l"/>
              </a:tabLst>
            </a:pPr>
            <a:endParaRPr lang="en-US">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7" name="TextBox 26">
            <a:extLst>
              <a:ext uri="{FF2B5EF4-FFF2-40B4-BE49-F238E27FC236}">
                <a16:creationId xmlns:a16="http://schemas.microsoft.com/office/drawing/2014/main" id="{41015496-9CDA-0C61-D986-B1B87EE17196}"/>
              </a:ext>
            </a:extLst>
          </p:cNvPr>
          <p:cNvSpPr txBox="1"/>
          <p:nvPr/>
        </p:nvSpPr>
        <p:spPr>
          <a:xfrm>
            <a:off x="845200" y="2562249"/>
            <a:ext cx="3583276" cy="861774"/>
          </a:xfrm>
          <a:prstGeom prst="rect">
            <a:avLst/>
          </a:prstGeom>
          <a:noFill/>
        </p:spPr>
        <p:txBody>
          <a:bodyPr wrap="square" lIns="0" tIns="0" rIns="0" bIns="0" rtlCol="0">
            <a:spAutoFit/>
          </a:bodyPr>
          <a:lstStyle>
            <a:defPPr>
              <a:defRPr lang="en-US"/>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rPr>
              <a:t>Data loss and insider risks may occur without Copilot use. The productivity benefits of these tools create opportunities for these risks to happen with less effort</a:t>
            </a:r>
          </a:p>
        </p:txBody>
      </p:sp>
      <p:sp>
        <p:nvSpPr>
          <p:cNvPr id="28" name="Graphic 77" descr="Icon of an arrow pointing outside a square box">
            <a:extLst>
              <a:ext uri="{FF2B5EF4-FFF2-40B4-BE49-F238E27FC236}">
                <a16:creationId xmlns:a16="http://schemas.microsoft.com/office/drawing/2014/main" id="{98F26914-B441-021F-AE50-1E712CF4BC60}"/>
              </a:ext>
            </a:extLst>
          </p:cNvPr>
          <p:cNvSpPr/>
          <p:nvPr/>
        </p:nvSpPr>
        <p:spPr>
          <a:xfrm>
            <a:off x="6262069" y="1956373"/>
            <a:ext cx="272550" cy="258248"/>
          </a:xfrm>
          <a:custGeom>
            <a:avLst/>
            <a:gdLst>
              <a:gd name="connsiteX0" fmla="*/ 35719 w 180949"/>
              <a:gd name="connsiteY0" fmla="*/ 9529 h 171454"/>
              <a:gd name="connsiteX1" fmla="*/ 68713 w 180949"/>
              <a:gd name="connsiteY1" fmla="*/ 9529 h 171454"/>
              <a:gd name="connsiteX2" fmla="*/ 75855 w 180949"/>
              <a:gd name="connsiteY2" fmla="*/ 16675 h 171454"/>
              <a:gd name="connsiteX3" fmla="*/ 69685 w 180949"/>
              <a:gd name="connsiteY3" fmla="*/ 23750 h 171454"/>
              <a:gd name="connsiteX4" fmla="*/ 68713 w 180949"/>
              <a:gd name="connsiteY4" fmla="*/ 23817 h 171454"/>
              <a:gd name="connsiteX5" fmla="*/ 35719 w 180949"/>
              <a:gd name="connsiteY5" fmla="*/ 23817 h 171454"/>
              <a:gd name="connsiteX6" fmla="*/ 14335 w 180949"/>
              <a:gd name="connsiteY6" fmla="*/ 43781 h 171454"/>
              <a:gd name="connsiteX7" fmla="*/ 14288 w 180949"/>
              <a:gd name="connsiteY7" fmla="*/ 45248 h 171454"/>
              <a:gd name="connsiteX8" fmla="*/ 14288 w 180949"/>
              <a:gd name="connsiteY8" fmla="*/ 135736 h 171454"/>
              <a:gd name="connsiteX9" fmla="*/ 34252 w 180949"/>
              <a:gd name="connsiteY9" fmla="*/ 157119 h 171454"/>
              <a:gd name="connsiteX10" fmla="*/ 35719 w 180949"/>
              <a:gd name="connsiteY10" fmla="*/ 157167 h 171454"/>
              <a:gd name="connsiteX11" fmla="*/ 126206 w 180949"/>
              <a:gd name="connsiteY11" fmla="*/ 157167 h 171454"/>
              <a:gd name="connsiteX12" fmla="*/ 147590 w 180949"/>
              <a:gd name="connsiteY12" fmla="*/ 137203 h 171454"/>
              <a:gd name="connsiteX13" fmla="*/ 147638 w 180949"/>
              <a:gd name="connsiteY13" fmla="*/ 135736 h 171454"/>
              <a:gd name="connsiteX14" fmla="*/ 147638 w 180949"/>
              <a:gd name="connsiteY14" fmla="*/ 130992 h 171454"/>
              <a:gd name="connsiteX15" fmla="*/ 154718 w 180949"/>
              <a:gd name="connsiteY15" fmla="*/ 123787 h 171454"/>
              <a:gd name="connsiteX16" fmla="*/ 161868 w 180949"/>
              <a:gd name="connsiteY16" fmla="*/ 130030 h 171454"/>
              <a:gd name="connsiteX17" fmla="*/ 161925 w 180949"/>
              <a:gd name="connsiteY17" fmla="*/ 130992 h 171454"/>
              <a:gd name="connsiteX18" fmla="*/ 161925 w 180949"/>
              <a:gd name="connsiteY18" fmla="*/ 135736 h 171454"/>
              <a:gd name="connsiteX19" fmla="*/ 128111 w 180949"/>
              <a:gd name="connsiteY19" fmla="*/ 171407 h 171454"/>
              <a:gd name="connsiteX20" fmla="*/ 126206 w 180949"/>
              <a:gd name="connsiteY20" fmla="*/ 171454 h 171454"/>
              <a:gd name="connsiteX21" fmla="*/ 35719 w 180949"/>
              <a:gd name="connsiteY21" fmla="*/ 171454 h 171454"/>
              <a:gd name="connsiteX22" fmla="*/ 48 w 180949"/>
              <a:gd name="connsiteY22" fmla="*/ 137641 h 171454"/>
              <a:gd name="connsiteX23" fmla="*/ 0 w 180949"/>
              <a:gd name="connsiteY23" fmla="*/ 135736 h 171454"/>
              <a:gd name="connsiteX24" fmla="*/ 0 w 180949"/>
              <a:gd name="connsiteY24" fmla="*/ 45248 h 171454"/>
              <a:gd name="connsiteX25" fmla="*/ 33814 w 180949"/>
              <a:gd name="connsiteY25" fmla="*/ 9577 h 171454"/>
              <a:gd name="connsiteX26" fmla="*/ 35719 w 180949"/>
              <a:gd name="connsiteY26" fmla="*/ 9529 h 171454"/>
              <a:gd name="connsiteX27" fmla="*/ 68713 w 180949"/>
              <a:gd name="connsiteY27" fmla="*/ 9529 h 171454"/>
              <a:gd name="connsiteX28" fmla="*/ 35719 w 180949"/>
              <a:gd name="connsiteY28" fmla="*/ 9529 h 171454"/>
              <a:gd name="connsiteX29" fmla="*/ 109566 w 180949"/>
              <a:gd name="connsiteY29" fmla="*/ 33532 h 171454"/>
              <a:gd name="connsiteX30" fmla="*/ 109566 w 180949"/>
              <a:gd name="connsiteY30" fmla="*/ 7148 h 171454"/>
              <a:gd name="connsiteX31" fmla="*/ 116705 w 180949"/>
              <a:gd name="connsiteY31" fmla="*/ 0 h 171454"/>
              <a:gd name="connsiteX32" fmla="*/ 120872 w 180949"/>
              <a:gd name="connsiteY32" fmla="*/ 1338 h 171454"/>
              <a:gd name="connsiteX33" fmla="*/ 121653 w 180949"/>
              <a:gd name="connsiteY33" fmla="*/ 1995 h 171454"/>
              <a:gd name="connsiteX34" fmla="*/ 178746 w 180949"/>
              <a:gd name="connsiteY34" fmla="*/ 56764 h 171454"/>
              <a:gd name="connsiteX35" fmla="*/ 179480 w 180949"/>
              <a:gd name="connsiteY35" fmla="*/ 66260 h 171454"/>
              <a:gd name="connsiteX36" fmla="*/ 178746 w 180949"/>
              <a:gd name="connsiteY36" fmla="*/ 67070 h 171454"/>
              <a:gd name="connsiteX37" fmla="*/ 121653 w 180949"/>
              <a:gd name="connsiteY37" fmla="*/ 121858 h 171454"/>
              <a:gd name="connsiteX38" fmla="*/ 111553 w 180949"/>
              <a:gd name="connsiteY38" fmla="*/ 121656 h 171454"/>
              <a:gd name="connsiteX39" fmla="*/ 109633 w 180949"/>
              <a:gd name="connsiteY39" fmla="*/ 117724 h 171454"/>
              <a:gd name="connsiteX40" fmla="*/ 109566 w 180949"/>
              <a:gd name="connsiteY40" fmla="*/ 116705 h 171454"/>
              <a:gd name="connsiteX41" fmla="*/ 109566 w 180949"/>
              <a:gd name="connsiteY41" fmla="*/ 90749 h 171454"/>
              <a:gd name="connsiteX42" fmla="*/ 106289 w 180949"/>
              <a:gd name="connsiteY42" fmla="*/ 91035 h 171454"/>
              <a:gd name="connsiteX43" fmla="*/ 40434 w 180949"/>
              <a:gd name="connsiteY43" fmla="*/ 122086 h 171454"/>
              <a:gd name="connsiteX44" fmla="*/ 28651 w 180949"/>
              <a:gd name="connsiteY44" fmla="*/ 115819 h 171454"/>
              <a:gd name="connsiteX45" fmla="*/ 106709 w 180949"/>
              <a:gd name="connsiteY45" fmla="*/ 33713 h 171454"/>
              <a:gd name="connsiteX46" fmla="*/ 109566 w 180949"/>
              <a:gd name="connsiteY46" fmla="*/ 33523 h 171454"/>
              <a:gd name="connsiteX47" fmla="*/ 109566 w 180949"/>
              <a:gd name="connsiteY47" fmla="*/ 7148 h 171454"/>
              <a:gd name="connsiteX48" fmla="*/ 109566 w 180949"/>
              <a:gd name="connsiteY48" fmla="*/ 33532 h 171454"/>
              <a:gd name="connsiteX49" fmla="*/ 123854 w 180949"/>
              <a:gd name="connsiteY49" fmla="*/ 23903 h 171454"/>
              <a:gd name="connsiteX50" fmla="*/ 123854 w 180949"/>
              <a:gd name="connsiteY50" fmla="*/ 40486 h 171454"/>
              <a:gd name="connsiteX51" fmla="*/ 116710 w 180949"/>
              <a:gd name="connsiteY51" fmla="*/ 47629 h 171454"/>
              <a:gd name="connsiteX52" fmla="*/ 47063 w 180949"/>
              <a:gd name="connsiteY52" fmla="*/ 96750 h 171454"/>
              <a:gd name="connsiteX53" fmla="*/ 46311 w 180949"/>
              <a:gd name="connsiteY53" fmla="*/ 99407 h 171454"/>
              <a:gd name="connsiteX54" fmla="*/ 49663 w 180949"/>
              <a:gd name="connsiteY54" fmla="*/ 97150 h 171454"/>
              <a:gd name="connsiteX55" fmla="*/ 116719 w 180949"/>
              <a:gd name="connsiteY55" fmla="*/ 76204 h 171454"/>
              <a:gd name="connsiteX56" fmla="*/ 123796 w 180949"/>
              <a:gd name="connsiteY56" fmla="*/ 82377 h 171454"/>
              <a:gd name="connsiteX57" fmla="*/ 123863 w 180949"/>
              <a:gd name="connsiteY57" fmla="*/ 83348 h 171454"/>
              <a:gd name="connsiteX58" fmla="*/ 123863 w 180949"/>
              <a:gd name="connsiteY58" fmla="*/ 99950 h 171454"/>
              <a:gd name="connsiteX59" fmla="*/ 163478 w 180949"/>
              <a:gd name="connsiteY59" fmla="*/ 61917 h 171454"/>
              <a:gd name="connsiteX60" fmla="*/ 123854 w 180949"/>
              <a:gd name="connsiteY60" fmla="*/ 23903 h 17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80949" h="171454">
                <a:moveTo>
                  <a:pt x="35719" y="9529"/>
                </a:moveTo>
                <a:lnTo>
                  <a:pt x="68713" y="9529"/>
                </a:lnTo>
                <a:cubicBezTo>
                  <a:pt x="72659" y="9531"/>
                  <a:pt x="75856" y="12730"/>
                  <a:pt x="75855" y="16675"/>
                </a:cubicBezTo>
                <a:cubicBezTo>
                  <a:pt x="75854" y="20244"/>
                  <a:pt x="73220" y="23264"/>
                  <a:pt x="69685" y="23750"/>
                </a:cubicBezTo>
                <a:lnTo>
                  <a:pt x="68713" y="23817"/>
                </a:lnTo>
                <a:lnTo>
                  <a:pt x="35719" y="23817"/>
                </a:lnTo>
                <a:cubicBezTo>
                  <a:pt x="24451" y="23816"/>
                  <a:pt x="15106" y="32540"/>
                  <a:pt x="14335" y="43781"/>
                </a:cubicBezTo>
                <a:lnTo>
                  <a:pt x="14288" y="45248"/>
                </a:lnTo>
                <a:lnTo>
                  <a:pt x="14288" y="135736"/>
                </a:lnTo>
                <a:cubicBezTo>
                  <a:pt x="14286" y="147004"/>
                  <a:pt x="23010" y="156348"/>
                  <a:pt x="34252" y="157119"/>
                </a:cubicBezTo>
                <a:lnTo>
                  <a:pt x="35719" y="157167"/>
                </a:lnTo>
                <a:lnTo>
                  <a:pt x="126206" y="157167"/>
                </a:lnTo>
                <a:cubicBezTo>
                  <a:pt x="137474" y="157168"/>
                  <a:pt x="146818" y="148444"/>
                  <a:pt x="147590" y="137203"/>
                </a:cubicBezTo>
                <a:lnTo>
                  <a:pt x="147638" y="135736"/>
                </a:lnTo>
                <a:lnTo>
                  <a:pt x="147638" y="130992"/>
                </a:lnTo>
                <a:cubicBezTo>
                  <a:pt x="147603" y="127047"/>
                  <a:pt x="150773" y="123821"/>
                  <a:pt x="154718" y="123787"/>
                </a:cubicBezTo>
                <a:cubicBezTo>
                  <a:pt x="158340" y="123755"/>
                  <a:pt x="161412" y="126437"/>
                  <a:pt x="161868" y="130030"/>
                </a:cubicBezTo>
                <a:lnTo>
                  <a:pt x="161925" y="130992"/>
                </a:lnTo>
                <a:lnTo>
                  <a:pt x="161925" y="135736"/>
                </a:lnTo>
                <a:cubicBezTo>
                  <a:pt x="161927" y="154724"/>
                  <a:pt x="147072" y="170394"/>
                  <a:pt x="128111" y="171407"/>
                </a:cubicBezTo>
                <a:lnTo>
                  <a:pt x="126206" y="171454"/>
                </a:lnTo>
                <a:lnTo>
                  <a:pt x="35719" y="171454"/>
                </a:lnTo>
                <a:cubicBezTo>
                  <a:pt x="16731" y="171456"/>
                  <a:pt x="1060" y="156601"/>
                  <a:pt x="48" y="137641"/>
                </a:cubicBezTo>
                <a:lnTo>
                  <a:pt x="0" y="135736"/>
                </a:lnTo>
                <a:lnTo>
                  <a:pt x="0" y="45248"/>
                </a:lnTo>
                <a:cubicBezTo>
                  <a:pt x="-2" y="26260"/>
                  <a:pt x="14853" y="10590"/>
                  <a:pt x="33814" y="9577"/>
                </a:cubicBezTo>
                <a:lnTo>
                  <a:pt x="35719" y="9529"/>
                </a:lnTo>
                <a:lnTo>
                  <a:pt x="68713" y="9529"/>
                </a:lnTo>
                <a:lnTo>
                  <a:pt x="35719" y="9529"/>
                </a:lnTo>
                <a:close/>
                <a:moveTo>
                  <a:pt x="109566" y="33532"/>
                </a:moveTo>
                <a:lnTo>
                  <a:pt x="109566" y="7148"/>
                </a:lnTo>
                <a:cubicBezTo>
                  <a:pt x="109563" y="3203"/>
                  <a:pt x="112760" y="2"/>
                  <a:pt x="116705" y="0"/>
                </a:cubicBezTo>
                <a:cubicBezTo>
                  <a:pt x="118200" y="-1"/>
                  <a:pt x="119658" y="467"/>
                  <a:pt x="120872" y="1338"/>
                </a:cubicBezTo>
                <a:lnTo>
                  <a:pt x="121653" y="1995"/>
                </a:lnTo>
                <a:lnTo>
                  <a:pt x="178746" y="56764"/>
                </a:lnTo>
                <a:cubicBezTo>
                  <a:pt x="181413" y="59317"/>
                  <a:pt x="181661" y="63431"/>
                  <a:pt x="179480" y="66260"/>
                </a:cubicBezTo>
                <a:lnTo>
                  <a:pt x="178746" y="67070"/>
                </a:lnTo>
                <a:lnTo>
                  <a:pt x="121653" y="121858"/>
                </a:lnTo>
                <a:cubicBezTo>
                  <a:pt x="118808" y="124591"/>
                  <a:pt x="114286" y="124501"/>
                  <a:pt x="111553" y="121656"/>
                </a:cubicBezTo>
                <a:cubicBezTo>
                  <a:pt x="110517" y="120579"/>
                  <a:pt x="109845" y="119203"/>
                  <a:pt x="109633" y="117724"/>
                </a:cubicBezTo>
                <a:lnTo>
                  <a:pt x="109566" y="116705"/>
                </a:lnTo>
                <a:lnTo>
                  <a:pt x="109566" y="90749"/>
                </a:lnTo>
                <a:lnTo>
                  <a:pt x="106289" y="91035"/>
                </a:lnTo>
                <a:cubicBezTo>
                  <a:pt x="83429" y="93416"/>
                  <a:pt x="61522" y="103703"/>
                  <a:pt x="40434" y="122086"/>
                </a:cubicBezTo>
                <a:cubicBezTo>
                  <a:pt x="35481" y="126401"/>
                  <a:pt x="27832" y="122325"/>
                  <a:pt x="28651" y="115819"/>
                </a:cubicBezTo>
                <a:cubicBezTo>
                  <a:pt x="34976" y="65146"/>
                  <a:pt x="61474" y="37219"/>
                  <a:pt x="106709" y="33713"/>
                </a:cubicBezTo>
                <a:lnTo>
                  <a:pt x="109566" y="33523"/>
                </a:lnTo>
                <a:lnTo>
                  <a:pt x="109566" y="7148"/>
                </a:lnTo>
                <a:lnTo>
                  <a:pt x="109566" y="33532"/>
                </a:lnTo>
                <a:close/>
                <a:moveTo>
                  <a:pt x="123854" y="23903"/>
                </a:moveTo>
                <a:lnTo>
                  <a:pt x="123854" y="40486"/>
                </a:lnTo>
                <a:cubicBezTo>
                  <a:pt x="123854" y="44431"/>
                  <a:pt x="120655" y="47629"/>
                  <a:pt x="116710" y="47629"/>
                </a:cubicBezTo>
                <a:cubicBezTo>
                  <a:pt x="79810" y="47629"/>
                  <a:pt x="56950" y="63593"/>
                  <a:pt x="47063" y="96750"/>
                </a:cubicBezTo>
                <a:lnTo>
                  <a:pt x="46311" y="99407"/>
                </a:lnTo>
                <a:lnTo>
                  <a:pt x="49663" y="97150"/>
                </a:lnTo>
                <a:cubicBezTo>
                  <a:pt x="70990" y="83224"/>
                  <a:pt x="93355" y="76204"/>
                  <a:pt x="116719" y="76204"/>
                </a:cubicBezTo>
                <a:cubicBezTo>
                  <a:pt x="120289" y="76204"/>
                  <a:pt x="123311" y="78840"/>
                  <a:pt x="123796" y="82377"/>
                </a:cubicBezTo>
                <a:lnTo>
                  <a:pt x="123863" y="83348"/>
                </a:lnTo>
                <a:lnTo>
                  <a:pt x="123863" y="99950"/>
                </a:lnTo>
                <a:lnTo>
                  <a:pt x="163478" y="61917"/>
                </a:lnTo>
                <a:lnTo>
                  <a:pt x="123854" y="23903"/>
                </a:lnTo>
                <a:close/>
              </a:path>
            </a:pathLst>
          </a:custGeom>
          <a:gradFill flip="none" rotWithShape="1">
            <a:gsLst>
              <a:gs pos="0">
                <a:srgbClr val="F65567"/>
              </a:gs>
              <a:gs pos="32000">
                <a:srgbClr val="AC35AF"/>
              </a:gs>
              <a:gs pos="68000">
                <a:srgbClr val="0A6BBA"/>
              </a:gs>
              <a:gs pos="100000">
                <a:srgbClr val="318581"/>
              </a:gs>
            </a:gsLst>
            <a:lin ang="10800000" scaled="1"/>
            <a:tileRect/>
          </a:gradFill>
        </p:spPr>
        <p:txBody>
          <a:bodyPr wrap="square" lIns="146957" tIns="25718" rIns="146957" bIns="27432" rtlCol="0" anchor="ctr">
            <a:noAutofit/>
          </a:bodyPr>
          <a:lstStyle/>
          <a:p>
            <a:pPr algn="ctr" defTabSz="2275850" fontAlgn="base">
              <a:spcBef>
                <a:spcPts val="1800"/>
              </a:spcBef>
              <a:spcAft>
                <a:spcPts val="1800"/>
              </a:spcAft>
              <a:tabLst>
                <a:tab pos="3701239" algn="l"/>
              </a:tabLst>
            </a:pPr>
            <a:endParaRPr lang="en-US">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9" name="TextBox 28">
            <a:extLst>
              <a:ext uri="{FF2B5EF4-FFF2-40B4-BE49-F238E27FC236}">
                <a16:creationId xmlns:a16="http://schemas.microsoft.com/office/drawing/2014/main" id="{01A93DEC-9264-A27A-D469-AE823AD3CF6A}"/>
              </a:ext>
            </a:extLst>
          </p:cNvPr>
          <p:cNvSpPr txBox="1"/>
          <p:nvPr/>
        </p:nvSpPr>
        <p:spPr>
          <a:xfrm>
            <a:off x="5045042" y="2562249"/>
            <a:ext cx="2697162" cy="646331"/>
          </a:xfrm>
          <a:prstGeom prst="rect">
            <a:avLst/>
          </a:prstGeom>
          <a:noFill/>
        </p:spPr>
        <p:txBody>
          <a:bodyPr wrap="square" lIns="0" tIns="0" rIns="0" bIns="0" rtlCol="0">
            <a:spAutoFit/>
          </a:bodyPr>
          <a:lstStyle>
            <a:defPPr>
              <a:defRPr lang="en-US"/>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rPr>
              <a:t>Data loss is when unsafe or inappropriate sharing, transfer, or use of sensitive content occurs</a:t>
            </a:r>
          </a:p>
        </p:txBody>
      </p:sp>
      <p:sp>
        <p:nvSpPr>
          <p:cNvPr id="30" name="Graphic 9" descr="Icon of a warning sign">
            <a:extLst>
              <a:ext uri="{FF2B5EF4-FFF2-40B4-BE49-F238E27FC236}">
                <a16:creationId xmlns:a16="http://schemas.microsoft.com/office/drawing/2014/main" id="{FEDEB82C-856C-75B8-7D99-CC1C6B14B49D}"/>
              </a:ext>
            </a:extLst>
          </p:cNvPr>
          <p:cNvSpPr/>
          <p:nvPr/>
        </p:nvSpPr>
        <p:spPr>
          <a:xfrm>
            <a:off x="9703524" y="1937935"/>
            <a:ext cx="319158" cy="295130"/>
          </a:xfrm>
          <a:custGeom>
            <a:avLst/>
            <a:gdLst>
              <a:gd name="connsiteX0" fmla="*/ 118550 w 266105"/>
              <a:gd name="connsiteY0" fmla="*/ 3748 h 246072"/>
              <a:gd name="connsiteX1" fmla="*/ 158102 w 266105"/>
              <a:gd name="connsiteY1" fmla="*/ 13586 h 246072"/>
              <a:gd name="connsiteX2" fmla="*/ 159206 w 266105"/>
              <a:gd name="connsiteY2" fmla="*/ 15420 h 246072"/>
              <a:gd name="connsiteX3" fmla="*/ 262360 w 266105"/>
              <a:gd name="connsiteY3" fmla="*/ 201668 h 246072"/>
              <a:gd name="connsiteX4" fmla="*/ 250669 w 266105"/>
              <a:gd name="connsiteY4" fmla="*/ 242323 h 246072"/>
              <a:gd name="connsiteX5" fmla="*/ 238243 w 266105"/>
              <a:gd name="connsiteY5" fmla="*/ 245993 h 246072"/>
              <a:gd name="connsiteX6" fmla="*/ 236196 w 266105"/>
              <a:gd name="connsiteY6" fmla="*/ 246072 h 246072"/>
              <a:gd name="connsiteX7" fmla="*/ 29913 w 266105"/>
              <a:gd name="connsiteY7" fmla="*/ 246072 h 246072"/>
              <a:gd name="connsiteX8" fmla="*/ 0 w 266105"/>
              <a:gd name="connsiteY8" fmla="*/ 216159 h 246072"/>
              <a:gd name="connsiteX9" fmla="*/ 2779 w 266105"/>
              <a:gd name="connsiteY9" fmla="*/ 203569 h 246072"/>
              <a:gd name="connsiteX10" fmla="*/ 3736 w 266105"/>
              <a:gd name="connsiteY10" fmla="*/ 201668 h 246072"/>
              <a:gd name="connsiteX11" fmla="*/ 106864 w 266105"/>
              <a:gd name="connsiteY11" fmla="*/ 15420 h 246072"/>
              <a:gd name="connsiteX12" fmla="*/ 118537 w 266105"/>
              <a:gd name="connsiteY12" fmla="*/ 3748 h 246072"/>
              <a:gd name="connsiteX13" fmla="*/ 244917 w 266105"/>
              <a:gd name="connsiteY13" fmla="*/ 211320 h 246072"/>
              <a:gd name="connsiteX14" fmla="*/ 141750 w 266105"/>
              <a:gd name="connsiteY14" fmla="*/ 25086 h 246072"/>
              <a:gd name="connsiteX15" fmla="*/ 128191 w 266105"/>
              <a:gd name="connsiteY15" fmla="*/ 21211 h 246072"/>
              <a:gd name="connsiteX16" fmla="*/ 125078 w 266105"/>
              <a:gd name="connsiteY16" fmla="*/ 23916 h 246072"/>
              <a:gd name="connsiteX17" fmla="*/ 124320 w 266105"/>
              <a:gd name="connsiteY17" fmla="*/ 25086 h 246072"/>
              <a:gd name="connsiteX18" fmla="*/ 21192 w 266105"/>
              <a:gd name="connsiteY18" fmla="*/ 211320 h 246072"/>
              <a:gd name="connsiteX19" fmla="*/ 25070 w 266105"/>
              <a:gd name="connsiteY19" fmla="*/ 224878 h 246072"/>
              <a:gd name="connsiteX20" fmla="*/ 28650 w 266105"/>
              <a:gd name="connsiteY20" fmla="*/ 226050 h 246072"/>
              <a:gd name="connsiteX21" fmla="*/ 29913 w 266105"/>
              <a:gd name="connsiteY21" fmla="*/ 226130 h 246072"/>
              <a:gd name="connsiteX22" fmla="*/ 236196 w 266105"/>
              <a:gd name="connsiteY22" fmla="*/ 226130 h 246072"/>
              <a:gd name="connsiteX23" fmla="*/ 246159 w 266105"/>
              <a:gd name="connsiteY23" fmla="*/ 216151 h 246072"/>
              <a:gd name="connsiteX24" fmla="*/ 245449 w 266105"/>
              <a:gd name="connsiteY24" fmla="*/ 212463 h 246072"/>
              <a:gd name="connsiteX25" fmla="*/ 244917 w 266105"/>
              <a:gd name="connsiteY25" fmla="*/ 211320 h 246072"/>
              <a:gd name="connsiteX26" fmla="*/ 141750 w 266105"/>
              <a:gd name="connsiteY26" fmla="*/ 25086 h 246072"/>
              <a:gd name="connsiteX27" fmla="*/ 244917 w 266105"/>
              <a:gd name="connsiteY27" fmla="*/ 211320 h 246072"/>
              <a:gd name="connsiteX28" fmla="*/ 133041 w 266105"/>
              <a:gd name="connsiteY28" fmla="*/ 179505 h 246072"/>
              <a:gd name="connsiteX29" fmla="*/ 146736 w 266105"/>
              <a:gd name="connsiteY29" fmla="*/ 192360 h 246072"/>
              <a:gd name="connsiteX30" fmla="*/ 133882 w 266105"/>
              <a:gd name="connsiteY30" fmla="*/ 206055 h 246072"/>
              <a:gd name="connsiteX31" fmla="*/ 133041 w 266105"/>
              <a:gd name="connsiteY31" fmla="*/ 206055 h 246072"/>
              <a:gd name="connsiteX32" fmla="*/ 120187 w 266105"/>
              <a:gd name="connsiteY32" fmla="*/ 192360 h 246072"/>
              <a:gd name="connsiteX33" fmla="*/ 133041 w 266105"/>
              <a:gd name="connsiteY33" fmla="*/ 179505 h 246072"/>
              <a:gd name="connsiteX34" fmla="*/ 132975 w 266105"/>
              <a:gd name="connsiteY34" fmla="*/ 79767 h 246072"/>
              <a:gd name="connsiteX35" fmla="*/ 142866 w 266105"/>
              <a:gd name="connsiteY35" fmla="*/ 88369 h 246072"/>
              <a:gd name="connsiteX36" fmla="*/ 142959 w 266105"/>
              <a:gd name="connsiteY36" fmla="*/ 89725 h 246072"/>
              <a:gd name="connsiteX37" fmla="*/ 143013 w 266105"/>
              <a:gd name="connsiteY37" fmla="*/ 149579 h 246072"/>
              <a:gd name="connsiteX38" fmla="*/ 133158 w 266105"/>
              <a:gd name="connsiteY38" fmla="*/ 159665 h 246072"/>
              <a:gd name="connsiteX39" fmla="*/ 123150 w 266105"/>
              <a:gd name="connsiteY39" fmla="*/ 150948 h 246072"/>
              <a:gd name="connsiteX40" fmla="*/ 123070 w 266105"/>
              <a:gd name="connsiteY40" fmla="*/ 149592 h 246072"/>
              <a:gd name="connsiteX41" fmla="*/ 123017 w 266105"/>
              <a:gd name="connsiteY41" fmla="*/ 89738 h 246072"/>
              <a:gd name="connsiteX42" fmla="*/ 132988 w 266105"/>
              <a:gd name="connsiteY42" fmla="*/ 79767 h 2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6105" h="246072">
                <a:moveTo>
                  <a:pt x="118550" y="3748"/>
                </a:moveTo>
                <a:cubicBezTo>
                  <a:pt x="132274" y="-3852"/>
                  <a:pt x="149538" y="442"/>
                  <a:pt x="158102" y="13586"/>
                </a:cubicBezTo>
                <a:lnTo>
                  <a:pt x="159206" y="15420"/>
                </a:lnTo>
                <a:lnTo>
                  <a:pt x="262360" y="201668"/>
                </a:lnTo>
                <a:cubicBezTo>
                  <a:pt x="270358" y="216123"/>
                  <a:pt x="265124" y="234325"/>
                  <a:pt x="250669" y="242323"/>
                </a:cubicBezTo>
                <a:cubicBezTo>
                  <a:pt x="246845" y="244440"/>
                  <a:pt x="242604" y="245692"/>
                  <a:pt x="238243" y="245993"/>
                </a:cubicBezTo>
                <a:lnTo>
                  <a:pt x="236196" y="246072"/>
                </a:lnTo>
                <a:lnTo>
                  <a:pt x="29913" y="246072"/>
                </a:lnTo>
                <a:cubicBezTo>
                  <a:pt x="13393" y="246072"/>
                  <a:pt x="0" y="232679"/>
                  <a:pt x="0" y="216159"/>
                </a:cubicBezTo>
                <a:cubicBezTo>
                  <a:pt x="0" y="211810"/>
                  <a:pt x="948" y="207513"/>
                  <a:pt x="2779" y="203569"/>
                </a:cubicBezTo>
                <a:lnTo>
                  <a:pt x="3736" y="201668"/>
                </a:lnTo>
                <a:lnTo>
                  <a:pt x="106864" y="15420"/>
                </a:lnTo>
                <a:cubicBezTo>
                  <a:pt x="109583" y="10512"/>
                  <a:pt x="113628" y="6467"/>
                  <a:pt x="118537" y="3748"/>
                </a:cubicBezTo>
                <a:close/>
                <a:moveTo>
                  <a:pt x="244917" y="211320"/>
                </a:moveTo>
                <a:lnTo>
                  <a:pt x="141750" y="25086"/>
                </a:lnTo>
                <a:cubicBezTo>
                  <a:pt x="139076" y="20272"/>
                  <a:pt x="133006" y="18537"/>
                  <a:pt x="128191" y="21211"/>
                </a:cubicBezTo>
                <a:cubicBezTo>
                  <a:pt x="126976" y="21886"/>
                  <a:pt x="125915" y="22807"/>
                  <a:pt x="125078" y="23916"/>
                </a:cubicBezTo>
                <a:lnTo>
                  <a:pt x="124320" y="25086"/>
                </a:lnTo>
                <a:lnTo>
                  <a:pt x="21192" y="211320"/>
                </a:lnTo>
                <a:cubicBezTo>
                  <a:pt x="18519" y="216135"/>
                  <a:pt x="20256" y="222204"/>
                  <a:pt x="25070" y="224878"/>
                </a:cubicBezTo>
                <a:cubicBezTo>
                  <a:pt x="26178" y="225492"/>
                  <a:pt x="27393" y="225891"/>
                  <a:pt x="28650" y="226050"/>
                </a:cubicBezTo>
                <a:lnTo>
                  <a:pt x="29913" y="226130"/>
                </a:lnTo>
                <a:lnTo>
                  <a:pt x="236196" y="226130"/>
                </a:lnTo>
                <a:cubicBezTo>
                  <a:pt x="241703" y="226126"/>
                  <a:pt x="246163" y="221658"/>
                  <a:pt x="246159" y="216151"/>
                </a:cubicBezTo>
                <a:cubicBezTo>
                  <a:pt x="246159" y="214888"/>
                  <a:pt x="245917" y="213637"/>
                  <a:pt x="245449" y="212463"/>
                </a:cubicBezTo>
                <a:lnTo>
                  <a:pt x="244917" y="211320"/>
                </a:lnTo>
                <a:lnTo>
                  <a:pt x="141750" y="25086"/>
                </a:lnTo>
                <a:lnTo>
                  <a:pt x="244917" y="211320"/>
                </a:lnTo>
                <a:close/>
                <a:moveTo>
                  <a:pt x="133041" y="179505"/>
                </a:moveTo>
                <a:cubicBezTo>
                  <a:pt x="140374" y="179273"/>
                  <a:pt x="146504" y="185028"/>
                  <a:pt x="146736" y="192360"/>
                </a:cubicBezTo>
                <a:cubicBezTo>
                  <a:pt x="146969" y="199692"/>
                  <a:pt x="141214" y="205822"/>
                  <a:pt x="133882" y="206055"/>
                </a:cubicBezTo>
                <a:cubicBezTo>
                  <a:pt x="133601" y="206064"/>
                  <a:pt x="133322" y="206064"/>
                  <a:pt x="133041" y="206055"/>
                </a:cubicBezTo>
                <a:cubicBezTo>
                  <a:pt x="125709" y="205822"/>
                  <a:pt x="119954" y="199692"/>
                  <a:pt x="120187" y="192360"/>
                </a:cubicBezTo>
                <a:cubicBezTo>
                  <a:pt x="120409" y="185355"/>
                  <a:pt x="126036" y="179727"/>
                  <a:pt x="133041" y="179505"/>
                </a:cubicBezTo>
                <a:close/>
                <a:moveTo>
                  <a:pt x="132975" y="79767"/>
                </a:moveTo>
                <a:cubicBezTo>
                  <a:pt x="137958" y="79760"/>
                  <a:pt x="142182" y="83433"/>
                  <a:pt x="142866" y="88369"/>
                </a:cubicBezTo>
                <a:lnTo>
                  <a:pt x="142959" y="89725"/>
                </a:lnTo>
                <a:lnTo>
                  <a:pt x="143013" y="149579"/>
                </a:lnTo>
                <a:cubicBezTo>
                  <a:pt x="143076" y="155085"/>
                  <a:pt x="138665" y="159602"/>
                  <a:pt x="133158" y="159665"/>
                </a:cubicBezTo>
                <a:cubicBezTo>
                  <a:pt x="128092" y="159724"/>
                  <a:pt x="123787" y="155975"/>
                  <a:pt x="123150" y="150948"/>
                </a:cubicBezTo>
                <a:lnTo>
                  <a:pt x="123070" y="149592"/>
                </a:lnTo>
                <a:lnTo>
                  <a:pt x="123017" y="89738"/>
                </a:lnTo>
                <a:cubicBezTo>
                  <a:pt x="123017" y="84232"/>
                  <a:pt x="127482" y="79767"/>
                  <a:pt x="132988" y="79767"/>
                </a:cubicBezTo>
                <a:close/>
              </a:path>
            </a:pathLst>
          </a:custGeom>
          <a:gradFill flip="none" rotWithShape="1">
            <a:gsLst>
              <a:gs pos="0">
                <a:srgbClr val="F65567"/>
              </a:gs>
              <a:gs pos="32000">
                <a:srgbClr val="AC35AF"/>
              </a:gs>
              <a:gs pos="68000">
                <a:srgbClr val="0A6BBA"/>
              </a:gs>
              <a:gs pos="100000">
                <a:srgbClr val="318581"/>
              </a:gs>
            </a:gsLst>
            <a:lin ang="10800000" scaled="1"/>
            <a:tileRect/>
          </a:gradFill>
        </p:spPr>
        <p:txBody>
          <a:bodyPr wrap="square" lIns="146957" tIns="25718" rIns="146957" bIns="27432" rtlCol="0" anchor="ctr">
            <a:noAutofit/>
          </a:bodyPr>
          <a:lstStyle/>
          <a:p>
            <a:pPr algn="ctr" defTabSz="2275850" fontAlgn="base">
              <a:spcBef>
                <a:spcPts val="1800"/>
              </a:spcBef>
              <a:spcAft>
                <a:spcPts val="1800"/>
              </a:spcAft>
              <a:tabLst>
                <a:tab pos="3701239" algn="l"/>
              </a:tabLst>
            </a:pPr>
            <a:endParaRPr lang="en-US">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31" name="TextBox 30">
            <a:extLst>
              <a:ext uri="{FF2B5EF4-FFF2-40B4-BE49-F238E27FC236}">
                <a16:creationId xmlns:a16="http://schemas.microsoft.com/office/drawing/2014/main" id="{09F9A395-5027-BF9B-933D-39FD41E66722}"/>
              </a:ext>
            </a:extLst>
          </p:cNvPr>
          <p:cNvSpPr txBox="1"/>
          <p:nvPr/>
        </p:nvSpPr>
        <p:spPr>
          <a:xfrm>
            <a:off x="8358768" y="2562249"/>
            <a:ext cx="3008670" cy="861774"/>
          </a:xfrm>
          <a:prstGeom prst="rect">
            <a:avLst/>
          </a:prstGeom>
          <a:noFill/>
        </p:spPr>
        <p:txBody>
          <a:bodyPr wrap="square" lIns="0" tIns="0" rIns="0" bIns="0" rtlCol="0">
            <a:spAutoFit/>
          </a:bodyPr>
          <a:lstStyle>
            <a:defPPr>
              <a:defRPr lang="en-US"/>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rPr>
              <a:t>Insider risk involves users misusing their authorized access to cause harm. This misuse may be intentional or unintentional</a:t>
            </a:r>
          </a:p>
        </p:txBody>
      </p:sp>
      <p:sp>
        <p:nvSpPr>
          <p:cNvPr id="32" name="Rectangle: Rounded Corners 31">
            <a:extLst>
              <a:ext uri="{FF2B5EF4-FFF2-40B4-BE49-F238E27FC236}">
                <a16:creationId xmlns:a16="http://schemas.microsoft.com/office/drawing/2014/main" id="{1524D4B7-B43D-C389-0C3F-309C15C9B56A}"/>
              </a:ext>
            </a:extLst>
          </p:cNvPr>
          <p:cNvSpPr>
            <a:spLocks/>
          </p:cNvSpPr>
          <p:nvPr/>
        </p:nvSpPr>
        <p:spPr>
          <a:xfrm>
            <a:off x="3157049" y="1268155"/>
            <a:ext cx="6060122" cy="360003"/>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91440" tIns="45720" rIns="91440" bIns="45720" rtlCol="0" anchor="ctr" anchorCtr="0">
            <a:noAutofit/>
          </a:bodyPr>
          <a:lstStyle/>
          <a:p>
            <a:pPr lvl="0" algn="ctr" defTabSz="2275850" fontAlgn="base">
              <a:spcBef>
                <a:spcPts val="1800"/>
              </a:spcBef>
              <a:spcAft>
                <a:spcPts val="1800"/>
              </a:spcAft>
              <a:tabLst>
                <a:tab pos="3701239" algn="l"/>
              </a:tabLst>
              <a:defRPr/>
            </a:pPr>
            <a:r>
              <a:rPr lang="en-US" sz="1600" b="1" dirty="0">
                <a:ln w="3175">
                  <a:noFill/>
                </a:ln>
                <a:solidFill>
                  <a:schemeClr val="bg1"/>
                </a:solidFill>
              </a:rPr>
              <a:t>What is data loss and insider risk?</a:t>
            </a:r>
          </a:p>
        </p:txBody>
      </p:sp>
    </p:spTree>
    <p:extLst>
      <p:ext uri="{BB962C8B-B14F-4D97-AF65-F5344CB8AC3E}">
        <p14:creationId xmlns:p14="http://schemas.microsoft.com/office/powerpoint/2010/main" val="16239100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143A3-D0EF-B2FC-CEB7-8D47EF202B7C}"/>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752241F1-A7D9-BD54-0006-767CEDA130FC}"/>
              </a:ext>
              <a:ext uri="{C183D7F6-B498-43B3-948B-1728B52AA6E4}">
                <adec:decorative xmlns:adec="http://schemas.microsoft.com/office/drawing/2017/decorative" val="1"/>
              </a:ext>
            </a:extLst>
          </p:cNvPr>
          <p:cNvSpPr>
            <a:spLocks/>
          </p:cNvSpPr>
          <p:nvPr/>
        </p:nvSpPr>
        <p:spPr bwMode="auto">
          <a:xfrm>
            <a:off x="1508658" y="1635125"/>
            <a:ext cx="10094380" cy="4970562"/>
          </a:xfrm>
          <a:prstGeom prst="roundRect">
            <a:avLst>
              <a:gd name="adj" fmla="val 3500"/>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182880" tIns="182880" rIns="182880" bIns="182880" rtlCol="0" anchor="t">
            <a:noAutofit/>
          </a:bodyPr>
          <a:lstStyle/>
          <a:p>
            <a:pPr marL="0" marR="0" lvl="0" indent="0" algn="l" defTabSz="932742" rtl="0" eaLnBrk="1" fontAlgn="auto" latinLnBrk="0" hangingPunct="1">
              <a:lnSpc>
                <a:spcPct val="100000"/>
              </a:lnSpc>
              <a:spcBef>
                <a:spcPts val="24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cxnSp>
        <p:nvCxnSpPr>
          <p:cNvPr id="69" name="Straight Connector 68">
            <a:extLst>
              <a:ext uri="{FF2B5EF4-FFF2-40B4-BE49-F238E27FC236}">
                <a16:creationId xmlns:a16="http://schemas.microsoft.com/office/drawing/2014/main" id="{75CB3296-B426-A41C-87C5-392D1A40464F}"/>
              </a:ext>
              <a:ext uri="{C183D7F6-B498-43B3-948B-1728B52AA6E4}">
                <adec:decorative xmlns:adec="http://schemas.microsoft.com/office/drawing/2017/decorative" val="1"/>
              </a:ext>
            </a:extLst>
          </p:cNvPr>
          <p:cNvCxnSpPr>
            <a:cxnSpLocks/>
          </p:cNvCxnSpPr>
          <p:nvPr/>
        </p:nvCxnSpPr>
        <p:spPr>
          <a:xfrm>
            <a:off x="4890736" y="2669266"/>
            <a:ext cx="0" cy="361950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8030FFA-C5DA-7B73-F4EF-AA35C8E93349}"/>
              </a:ext>
              <a:ext uri="{C183D7F6-B498-43B3-948B-1728B52AA6E4}">
                <adec:decorative xmlns:adec="http://schemas.microsoft.com/office/drawing/2017/decorative" val="1"/>
              </a:ext>
            </a:extLst>
          </p:cNvPr>
          <p:cNvCxnSpPr>
            <a:cxnSpLocks/>
          </p:cNvCxnSpPr>
          <p:nvPr/>
        </p:nvCxnSpPr>
        <p:spPr>
          <a:xfrm>
            <a:off x="8217571" y="2669266"/>
            <a:ext cx="0" cy="361950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6" name="!!line2">
            <a:extLst>
              <a:ext uri="{FF2B5EF4-FFF2-40B4-BE49-F238E27FC236}">
                <a16:creationId xmlns:a16="http://schemas.microsoft.com/office/drawing/2014/main" id="{BA365311-EFCC-04B9-2A47-D640CD580A93}"/>
              </a:ext>
              <a:ext uri="{C183D7F6-B498-43B3-948B-1728B52AA6E4}">
                <adec:decorative xmlns:adec="http://schemas.microsoft.com/office/drawing/2017/decorative" val="1"/>
              </a:ext>
            </a:extLst>
          </p:cNvPr>
          <p:cNvCxnSpPr>
            <a:cxnSpLocks/>
          </p:cNvCxnSpPr>
          <p:nvPr/>
        </p:nvCxnSpPr>
        <p:spPr>
          <a:xfrm>
            <a:off x="1609725" y="5087737"/>
            <a:ext cx="9889062" cy="10026"/>
          </a:xfrm>
          <a:prstGeom prst="line">
            <a:avLst/>
          </a:prstGeom>
          <a:ln w="3175" cap="rnd">
            <a:solidFill>
              <a:schemeClr val="bg1">
                <a:lumMod val="85000"/>
              </a:schemeClr>
            </a:solidFill>
            <a:prstDash val="dash"/>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83" name="!!line2">
            <a:extLst>
              <a:ext uri="{FF2B5EF4-FFF2-40B4-BE49-F238E27FC236}">
                <a16:creationId xmlns:a16="http://schemas.microsoft.com/office/drawing/2014/main" id="{B23AFE1B-5311-09E4-4FBE-AE40BC2900BA}"/>
              </a:ext>
              <a:ext uri="{C183D7F6-B498-43B3-948B-1728B52AA6E4}">
                <adec:decorative xmlns:adec="http://schemas.microsoft.com/office/drawing/2017/decorative" val="1"/>
              </a:ext>
            </a:extLst>
          </p:cNvPr>
          <p:cNvCxnSpPr>
            <a:cxnSpLocks/>
          </p:cNvCxnSpPr>
          <p:nvPr/>
        </p:nvCxnSpPr>
        <p:spPr>
          <a:xfrm>
            <a:off x="1609623" y="5869728"/>
            <a:ext cx="9889062" cy="0"/>
          </a:xfrm>
          <a:prstGeom prst="line">
            <a:avLst/>
          </a:prstGeom>
          <a:ln w="3175" cap="rnd">
            <a:solidFill>
              <a:schemeClr val="bg1">
                <a:lumMod val="85000"/>
              </a:schemeClr>
            </a:solidFill>
            <a:prstDash val="dash"/>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AF276DB8-8F56-B1C6-820A-6772AA68593A}"/>
              </a:ext>
            </a:extLst>
          </p:cNvPr>
          <p:cNvSpPr>
            <a:spLocks noGrp="1"/>
          </p:cNvSpPr>
          <p:nvPr>
            <p:ph type="title"/>
          </p:nvPr>
        </p:nvSpPr>
        <p:spPr>
          <a:xfrm>
            <a:off x="588263" y="457200"/>
            <a:ext cx="11018520" cy="1107996"/>
          </a:xfrm>
        </p:spPr>
        <p:txBody>
          <a:bodyPr/>
          <a:lstStyle/>
          <a:p>
            <a:r>
              <a:rPr lang="en-US">
                <a:cs typeface="Segoe UI"/>
              </a:rPr>
              <a:t>Protect Against Data</a:t>
            </a:r>
            <a:r>
              <a:rPr lang="en-US" noProof="0">
                <a:cs typeface="Segoe UI"/>
              </a:rPr>
              <a:t> </a:t>
            </a:r>
            <a:r>
              <a:rPr lang="en-US">
                <a:cs typeface="Segoe UI"/>
              </a:rPr>
              <a:t>Loss and Insider Risk </a:t>
            </a:r>
            <a:r>
              <a:rPr lang="en-US" noProof="0">
                <a:cs typeface="Segoe UI"/>
              </a:rPr>
              <a:t>for </a:t>
            </a:r>
            <a:r>
              <a:rPr lang="en-US">
                <a:cs typeface="Segoe UI"/>
              </a:rPr>
              <a:t>M365 Copilot</a:t>
            </a:r>
          </a:p>
        </p:txBody>
      </p:sp>
      <p:sp>
        <p:nvSpPr>
          <p:cNvPr id="57" name="TextBox 56">
            <a:extLst>
              <a:ext uri="{FF2B5EF4-FFF2-40B4-BE49-F238E27FC236}">
                <a16:creationId xmlns:a16="http://schemas.microsoft.com/office/drawing/2014/main" id="{5B1DB261-B7D5-7A9B-44D7-ECCC96E65B41}"/>
              </a:ext>
            </a:extLst>
          </p:cNvPr>
          <p:cNvSpPr txBox="1">
            <a:spLocks/>
          </p:cNvSpPr>
          <p:nvPr/>
        </p:nvSpPr>
        <p:spPr>
          <a:xfrm>
            <a:off x="1653416" y="1831341"/>
            <a:ext cx="2928843" cy="530860"/>
          </a:xfrm>
          <a:prstGeom prst="roundRect">
            <a:avLst>
              <a:gd name="adj" fmla="val 19600"/>
            </a:avLst>
          </a:prstGeom>
          <a:solidFill>
            <a:schemeClr val="bg1">
              <a:lumMod val="95000"/>
            </a:schemeClr>
          </a:solidFill>
          <a:effectLst/>
        </p:spPr>
        <p:txBody>
          <a:bodyPr wrap="square" lIns="91440" tIns="45720" rIns="91440" bIns="45720" rtlCol="0" anchor="ctr" anchorCtr="0">
            <a:noAutofit/>
          </a:bodyPr>
          <a:lstStyle>
            <a:defPPr>
              <a:defRPr lang="en-US"/>
            </a:defPPr>
            <a:lvl1pPr algn="ctr" fontAlgn="base">
              <a:spcBef>
                <a:spcPct val="0"/>
              </a:spcBef>
              <a:spcAft>
                <a:spcPts val="1200"/>
              </a:spcAft>
              <a:buSzPct val="90000"/>
              <a:defRPr sz="1600" b="1">
                <a:solidFill>
                  <a:schemeClr val="bg1"/>
                </a:solidFill>
                <a:latin typeface="+mj-lt"/>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lvl="1">
              <a:defRPr/>
            </a:pPr>
            <a:r>
              <a:rPr lang="en-US" sz="1600">
                <a:solidFill>
                  <a:srgbClr val="000000"/>
                </a:solidFill>
                <a:latin typeface="Segoe Sans Display Semibold"/>
                <a:ea typeface="+mn-lt"/>
                <a:cs typeface="+mn-lt"/>
              </a:rPr>
              <a:t>Establish Visibility and </a:t>
            </a:r>
          </a:p>
          <a:p>
            <a:pPr marL="0" lvl="1">
              <a:defRPr/>
            </a:pPr>
            <a:r>
              <a:rPr lang="en-US" sz="1600">
                <a:solidFill>
                  <a:srgbClr val="000000"/>
                </a:solidFill>
                <a:latin typeface="Segoe Sans Display Semibold"/>
                <a:ea typeface="+mn-lt"/>
                <a:cs typeface="+mn-lt"/>
              </a:rPr>
              <a:t>Risk Awareness</a:t>
            </a:r>
            <a:endParaRPr lang="en-US">
              <a:latin typeface="Segoe Sans Display Semibold"/>
            </a:endParaRPr>
          </a:p>
        </p:txBody>
      </p:sp>
      <p:sp>
        <p:nvSpPr>
          <p:cNvPr id="63" name="Graphic 39" descr="Icon of a shield">
            <a:extLst>
              <a:ext uri="{FF2B5EF4-FFF2-40B4-BE49-F238E27FC236}">
                <a16:creationId xmlns:a16="http://schemas.microsoft.com/office/drawing/2014/main" id="{C559F884-EF10-EDEE-E470-98435217D705}"/>
              </a:ext>
            </a:extLst>
          </p:cNvPr>
          <p:cNvSpPr>
            <a:spLocks/>
          </p:cNvSpPr>
          <p:nvPr/>
        </p:nvSpPr>
        <p:spPr>
          <a:xfrm>
            <a:off x="4219978" y="1951608"/>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0078D4"/>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920B3DB2-1F87-375F-EA02-57CC71FD8443}"/>
              </a:ext>
            </a:extLst>
          </p:cNvPr>
          <p:cNvSpPr txBox="1">
            <a:spLocks/>
          </p:cNvSpPr>
          <p:nvPr/>
        </p:nvSpPr>
        <p:spPr>
          <a:xfrm>
            <a:off x="4936456" y="1831341"/>
            <a:ext cx="3235394" cy="530860"/>
          </a:xfrm>
          <a:prstGeom prst="roundRect">
            <a:avLst>
              <a:gd name="adj" fmla="val 19600"/>
            </a:avLst>
          </a:prstGeom>
          <a:solidFill>
            <a:schemeClr val="bg1">
              <a:lumMod val="95000"/>
            </a:schemeClr>
          </a:solidFill>
          <a:effectLst/>
        </p:spPr>
        <p:txBody>
          <a:bodyPr wrap="square" lIns="91440" tIns="45720" rIns="91440" bIns="45720" rtlCol="0" anchor="ctr" anchorCtr="0">
            <a:noAutofit/>
          </a:bodyPr>
          <a:lstStyle>
            <a:defPPr>
              <a:defRPr lang="en-US"/>
            </a:defPPr>
            <a:lvl1pPr algn="ctr" fontAlgn="base">
              <a:spcBef>
                <a:spcPct val="0"/>
              </a:spcBef>
              <a:spcAft>
                <a:spcPts val="1200"/>
              </a:spcAft>
              <a:buSzPct val="90000"/>
              <a:defRPr sz="1600" b="1">
                <a:solidFill>
                  <a:schemeClr val="bg1"/>
                </a:solidFill>
                <a:latin typeface="+mj-lt"/>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lvl="1">
              <a:defRPr/>
            </a:pPr>
            <a:r>
              <a:rPr lang="en-US" sz="1600">
                <a:solidFill>
                  <a:srgbClr val="000000"/>
                </a:solidFill>
                <a:latin typeface="Segoe UI Semibold"/>
                <a:ea typeface="+mn-lt"/>
                <a:cs typeface="+mn-lt"/>
              </a:rPr>
              <a:t>Apply Protections to Copilot Interactions</a:t>
            </a:r>
            <a:endParaRPr lang="en-US">
              <a:latin typeface="Segoe UI Semibold"/>
              <a:ea typeface="+mn-lt"/>
              <a:cs typeface="+mn-lt"/>
            </a:endParaRPr>
          </a:p>
        </p:txBody>
      </p:sp>
      <p:sp>
        <p:nvSpPr>
          <p:cNvPr id="64" name="Graphic 39" descr="Icon of a shield">
            <a:extLst>
              <a:ext uri="{FF2B5EF4-FFF2-40B4-BE49-F238E27FC236}">
                <a16:creationId xmlns:a16="http://schemas.microsoft.com/office/drawing/2014/main" id="{438C653E-5836-508C-BCF4-8714B3E82315}"/>
              </a:ext>
            </a:extLst>
          </p:cNvPr>
          <p:cNvSpPr>
            <a:spLocks/>
          </p:cNvSpPr>
          <p:nvPr/>
        </p:nvSpPr>
        <p:spPr>
          <a:xfrm>
            <a:off x="7765470" y="1951608"/>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49C5B1"/>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24515F29-A5F9-1E93-C522-1E7C6D6F02D4}"/>
              </a:ext>
            </a:extLst>
          </p:cNvPr>
          <p:cNvSpPr txBox="1">
            <a:spLocks/>
          </p:cNvSpPr>
          <p:nvPr/>
        </p:nvSpPr>
        <p:spPr>
          <a:xfrm>
            <a:off x="8263291" y="1831341"/>
            <a:ext cx="3235394" cy="530860"/>
          </a:xfrm>
          <a:prstGeom prst="roundRect">
            <a:avLst>
              <a:gd name="adj" fmla="val 19600"/>
            </a:avLst>
          </a:prstGeom>
          <a:solidFill>
            <a:schemeClr val="bg1">
              <a:lumMod val="95000"/>
            </a:schemeClr>
          </a:solidFill>
          <a:effectLst/>
        </p:spPr>
        <p:txBody>
          <a:bodyPr wrap="square" lIns="91440" tIns="45720" rIns="91440" bIns="45720" rtlCol="0" anchor="ctr" anchorCtr="0">
            <a:noAutofit/>
          </a:bodyPr>
          <a:lstStyle>
            <a:defPPr>
              <a:defRPr lang="en-US"/>
            </a:defPPr>
            <a:lvl1pPr algn="ctr" fontAlgn="base">
              <a:spcBef>
                <a:spcPct val="0"/>
              </a:spcBef>
              <a:spcAft>
                <a:spcPts val="1200"/>
              </a:spcAft>
              <a:buSzPct val="90000"/>
              <a:defRPr sz="1600" b="1">
                <a:solidFill>
                  <a:schemeClr val="bg1"/>
                </a:solidFill>
                <a:latin typeface="+mj-lt"/>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lvl="1">
              <a:defRPr/>
            </a:pPr>
            <a:r>
              <a:rPr lang="en-US" sz="1600">
                <a:solidFill>
                  <a:srgbClr val="000000"/>
                </a:solidFill>
                <a:latin typeface="Segoe UI Semibold"/>
                <a:ea typeface="+mn-lt"/>
                <a:cs typeface="+mn-lt"/>
              </a:rPr>
              <a:t>Monitor and Respond to </a:t>
            </a:r>
          </a:p>
          <a:p>
            <a:pPr marL="0" lvl="1">
              <a:defRPr/>
            </a:pPr>
            <a:r>
              <a:rPr lang="en-US" sz="1600">
                <a:solidFill>
                  <a:srgbClr val="000000"/>
                </a:solidFill>
                <a:latin typeface="Segoe UI Semibold"/>
                <a:ea typeface="+mn-lt"/>
                <a:cs typeface="+mn-lt"/>
              </a:rPr>
              <a:t>Risky Behavior</a:t>
            </a:r>
            <a:endParaRPr lang="en-US">
              <a:latin typeface="Segoe UI Semibold"/>
            </a:endParaRPr>
          </a:p>
        </p:txBody>
      </p:sp>
      <p:sp>
        <p:nvSpPr>
          <p:cNvPr id="67" name="Graphic 39" descr="Icon of a shield">
            <a:extLst>
              <a:ext uri="{FF2B5EF4-FFF2-40B4-BE49-F238E27FC236}">
                <a16:creationId xmlns:a16="http://schemas.microsoft.com/office/drawing/2014/main" id="{CDEDA54A-C192-63F4-777D-06669845767C}"/>
              </a:ext>
            </a:extLst>
          </p:cNvPr>
          <p:cNvSpPr>
            <a:spLocks/>
          </p:cNvSpPr>
          <p:nvPr/>
        </p:nvSpPr>
        <p:spPr>
          <a:xfrm>
            <a:off x="11092304" y="1951608"/>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chemeClr val="accent2">
              <a:lumMod val="50000"/>
            </a:schemeClr>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Top Corners Rounded 10">
            <a:extLst>
              <a:ext uri="{FF2B5EF4-FFF2-40B4-BE49-F238E27FC236}">
                <a16:creationId xmlns:a16="http://schemas.microsoft.com/office/drawing/2014/main" id="{9BA2D0EF-CD0B-818B-CE2E-F8304C94585A}"/>
              </a:ext>
            </a:extLst>
          </p:cNvPr>
          <p:cNvSpPr/>
          <p:nvPr/>
        </p:nvSpPr>
        <p:spPr bwMode="auto">
          <a:xfrm rot="16200000">
            <a:off x="130109" y="2996357"/>
            <a:ext cx="1829466" cy="946680"/>
          </a:xfrm>
          <a:prstGeom prst="round2SameRect">
            <a:avLst>
              <a:gd name="adj1" fmla="val 8800"/>
              <a:gd name="adj2" fmla="val 0"/>
            </a:avLst>
          </a:prstGeom>
          <a:solidFill>
            <a:schemeClr val="accent1">
              <a:lumMod val="20000"/>
              <a:lumOff val="80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Display Semibold"/>
                <a:ea typeface="+mn-ea"/>
                <a:cs typeface="+mn-cs"/>
              </a:rPr>
              <a:t>Activities</a:t>
            </a:r>
          </a:p>
        </p:txBody>
      </p:sp>
      <p:sp>
        <p:nvSpPr>
          <p:cNvPr id="2" name="TextBox 1">
            <a:extLst>
              <a:ext uri="{FF2B5EF4-FFF2-40B4-BE49-F238E27FC236}">
                <a16:creationId xmlns:a16="http://schemas.microsoft.com/office/drawing/2014/main" id="{88B2E53F-3AA0-F272-2241-728CEB424720}"/>
              </a:ext>
            </a:extLst>
          </p:cNvPr>
          <p:cNvSpPr txBox="1"/>
          <p:nvPr/>
        </p:nvSpPr>
        <p:spPr>
          <a:xfrm>
            <a:off x="1689100" y="2469241"/>
            <a:ext cx="3076440" cy="165173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168275" indent="-168275">
              <a:buFont typeface="Arial" panose="020B0604020202020204" pitchFamily="34" charset="0"/>
              <a:buChar char="•"/>
              <a:defRPr sz="1400">
                <a:cs typeface="Segoe UI"/>
              </a:defRPr>
            </a:lvl1pPr>
          </a:lstStyle>
          <a:p>
            <a:pPr marL="167640" indent="-167640">
              <a:spcAft>
                <a:spcPts val="1400"/>
              </a:spcAft>
            </a:pPr>
            <a:r>
              <a:rPr lang="en-US">
                <a:solidFill>
                  <a:srgbClr val="000000"/>
                </a:solidFill>
                <a:ea typeface="+mn-lt"/>
                <a:cs typeface="+mn-lt"/>
              </a:rPr>
              <a:t>Enable and Review DSPM for AI Insights</a:t>
            </a:r>
            <a:endParaRPr lang="en-US">
              <a:latin typeface="Segoe UI"/>
            </a:endParaRPr>
          </a:p>
          <a:p>
            <a:pPr marL="167640" indent="-167640">
              <a:spcAft>
                <a:spcPts val="1400"/>
              </a:spcAft>
            </a:pPr>
            <a:r>
              <a:rPr lang="en-US">
                <a:solidFill>
                  <a:srgbClr val="000000"/>
                </a:solidFill>
                <a:ea typeface="+mn-lt"/>
                <a:cs typeface="+mn-lt"/>
              </a:rPr>
              <a:t>Conduct a preliminary review in Activity Explorer</a:t>
            </a:r>
            <a:endParaRPr lang="en-US" sz="1400">
              <a:solidFill>
                <a:srgbClr val="000000"/>
              </a:solidFill>
              <a:effectLst/>
              <a:ea typeface="+mn-lt"/>
              <a:cs typeface="+mn-lt"/>
            </a:endParaRPr>
          </a:p>
          <a:p>
            <a:pPr marL="167640" indent="-167640">
              <a:spcAft>
                <a:spcPts val="1400"/>
              </a:spcAft>
            </a:pPr>
            <a:r>
              <a:rPr lang="en-US">
                <a:solidFill>
                  <a:srgbClr val="000000"/>
                </a:solidFill>
                <a:ea typeface="+mn-lt"/>
                <a:cs typeface="+mn-lt"/>
              </a:rPr>
              <a:t>Align User Risk Levels with Organization Risk Appetite</a:t>
            </a:r>
          </a:p>
        </p:txBody>
      </p:sp>
      <p:sp>
        <p:nvSpPr>
          <p:cNvPr id="3" name="TextBox 2">
            <a:extLst>
              <a:ext uri="{FF2B5EF4-FFF2-40B4-BE49-F238E27FC236}">
                <a16:creationId xmlns:a16="http://schemas.microsoft.com/office/drawing/2014/main" id="{A40FDDB7-6D45-F32B-24E7-521CCDF3DA85}"/>
              </a:ext>
            </a:extLst>
          </p:cNvPr>
          <p:cNvSpPr txBox="1"/>
          <p:nvPr/>
        </p:nvSpPr>
        <p:spPr>
          <a:xfrm>
            <a:off x="5015933" y="2469241"/>
            <a:ext cx="3076440" cy="150810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168275" indent="-168275">
              <a:buFont typeface="Arial" panose="020B0604020202020204" pitchFamily="34" charset="0"/>
              <a:buChar char="•"/>
              <a:defRPr sz="1400">
                <a:cs typeface="Segoe UI"/>
              </a:defRPr>
            </a:lvl1pPr>
          </a:lstStyle>
          <a:p>
            <a:pPr indent="-164592">
              <a:defRPr/>
            </a:pPr>
            <a:r>
              <a:rPr lang="en-US" dirty="0">
                <a:ea typeface="+mn-lt"/>
                <a:cs typeface="+mn-lt"/>
              </a:rPr>
              <a:t>Establish Sensitivity Labeling and Permissions Framework</a:t>
            </a:r>
            <a:br>
              <a:rPr lang="en-US" dirty="0">
                <a:ea typeface="+mn-lt"/>
                <a:cs typeface="+mn-lt"/>
              </a:rPr>
            </a:br>
            <a:endParaRPr lang="en-US" dirty="0">
              <a:ea typeface="+mn-lt"/>
              <a:cs typeface="+mn-lt"/>
            </a:endParaRPr>
          </a:p>
          <a:p>
            <a:pPr indent="-164592">
              <a:defRPr/>
            </a:pPr>
            <a:r>
              <a:rPr lang="en-US" dirty="0">
                <a:ea typeface="+mn-lt"/>
                <a:cs typeface="+mn-lt"/>
              </a:rPr>
              <a:t>Assess Sensitive Data Landscape</a:t>
            </a:r>
          </a:p>
          <a:p>
            <a:pPr marL="3683" indent="0">
              <a:buNone/>
              <a:defRPr/>
            </a:pPr>
            <a:endParaRPr lang="en-US" dirty="0"/>
          </a:p>
          <a:p>
            <a:pPr indent="-164592">
              <a:defRPr/>
            </a:pPr>
            <a:r>
              <a:rPr lang="en-US" dirty="0">
                <a:ea typeface="+mn-lt"/>
                <a:cs typeface="+mn-lt"/>
              </a:rPr>
              <a:t>Turn on DLP for Copilot to protect sensitive content</a:t>
            </a:r>
          </a:p>
        </p:txBody>
      </p:sp>
      <p:grpSp>
        <p:nvGrpSpPr>
          <p:cNvPr id="15" name="Group 14" descr="Arrow pointing downwards">
            <a:extLst>
              <a:ext uri="{FF2B5EF4-FFF2-40B4-BE49-F238E27FC236}">
                <a16:creationId xmlns:a16="http://schemas.microsoft.com/office/drawing/2014/main" id="{0191208A-ED14-E3E0-F5A2-0CA20882141D}"/>
              </a:ext>
            </a:extLst>
          </p:cNvPr>
          <p:cNvGrpSpPr/>
          <p:nvPr/>
        </p:nvGrpSpPr>
        <p:grpSpPr>
          <a:xfrm>
            <a:off x="3118674" y="4969566"/>
            <a:ext cx="217292" cy="236843"/>
            <a:chOff x="-220615" y="4760304"/>
            <a:chExt cx="217292" cy="217292"/>
          </a:xfrm>
        </p:grpSpPr>
        <p:sp>
          <p:nvSpPr>
            <p:cNvPr id="13" name="Oval 12">
              <a:extLst>
                <a:ext uri="{FF2B5EF4-FFF2-40B4-BE49-F238E27FC236}">
                  <a16:creationId xmlns:a16="http://schemas.microsoft.com/office/drawing/2014/main" id="{29C4EFA7-003F-FDD5-1337-F1B6A01BC12E}"/>
                </a:ext>
                <a:ext uri="{C183D7F6-B498-43B3-948B-1728B52AA6E4}">
                  <adec:decorative xmlns:adec="http://schemas.microsoft.com/office/drawing/2017/decorative" val="1"/>
                </a:ext>
              </a:extLst>
            </p:cNvPr>
            <p:cNvSpPr/>
            <p:nvPr/>
          </p:nvSpPr>
          <p:spPr bwMode="auto">
            <a:xfrm rot="5400000">
              <a:off x="-220615" y="4760304"/>
              <a:ext cx="217292" cy="217292"/>
            </a:xfrm>
            <a:prstGeom prst="ellipse">
              <a:avLst/>
            </a:prstGeom>
            <a:solidFill>
              <a:srgbClr val="0078D4"/>
            </a:soli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14" name="Graphic 13" descr="Arrow pointing right">
              <a:extLst>
                <a:ext uri="{FF2B5EF4-FFF2-40B4-BE49-F238E27FC236}">
                  <a16:creationId xmlns:a16="http://schemas.microsoft.com/office/drawing/2014/main" id="{CDA402CE-B758-790F-FE37-FA8D6CDC2D8A}"/>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18235" y="4762684"/>
              <a:ext cx="212532" cy="212532"/>
            </a:xfrm>
            <a:prstGeom prst="rect">
              <a:avLst/>
            </a:prstGeom>
          </p:spPr>
        </p:pic>
      </p:grpSp>
      <p:grpSp>
        <p:nvGrpSpPr>
          <p:cNvPr id="78" name="Group 77" descr="Arrow pointing downwards">
            <a:extLst>
              <a:ext uri="{FF2B5EF4-FFF2-40B4-BE49-F238E27FC236}">
                <a16:creationId xmlns:a16="http://schemas.microsoft.com/office/drawing/2014/main" id="{1DF8C823-D507-D27E-6F80-9A685306CBD7}"/>
              </a:ext>
            </a:extLst>
          </p:cNvPr>
          <p:cNvGrpSpPr/>
          <p:nvPr/>
        </p:nvGrpSpPr>
        <p:grpSpPr>
          <a:xfrm>
            <a:off x="6445507" y="4969566"/>
            <a:ext cx="217292" cy="236843"/>
            <a:chOff x="6445507" y="4106284"/>
            <a:chExt cx="217292" cy="217292"/>
          </a:xfrm>
        </p:grpSpPr>
        <p:sp>
          <p:nvSpPr>
            <p:cNvPr id="73" name="Oval 72">
              <a:extLst>
                <a:ext uri="{FF2B5EF4-FFF2-40B4-BE49-F238E27FC236}">
                  <a16:creationId xmlns:a16="http://schemas.microsoft.com/office/drawing/2014/main" id="{1193A9BA-0B29-7051-2273-4AB5D9E06A15}"/>
                </a:ext>
                <a:ext uri="{C183D7F6-B498-43B3-948B-1728B52AA6E4}">
                  <adec:decorative xmlns:adec="http://schemas.microsoft.com/office/drawing/2017/decorative" val="1"/>
                </a:ext>
              </a:extLst>
            </p:cNvPr>
            <p:cNvSpPr/>
            <p:nvPr/>
          </p:nvSpPr>
          <p:spPr bwMode="auto">
            <a:xfrm rot="5400000">
              <a:off x="6445507" y="4106284"/>
              <a:ext cx="217292" cy="217292"/>
            </a:xfrm>
            <a:prstGeom prst="ellipse">
              <a:avLst/>
            </a:prstGeom>
            <a:solidFill>
              <a:srgbClr val="49C5B1"/>
            </a:soli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74" name="Graphic 73" descr="Arrow pointing right">
              <a:extLst>
                <a:ext uri="{FF2B5EF4-FFF2-40B4-BE49-F238E27FC236}">
                  <a16:creationId xmlns:a16="http://schemas.microsoft.com/office/drawing/2014/main" id="{C9E584A3-FB74-5B4B-AA04-3D4312129677}"/>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447887" y="4108664"/>
              <a:ext cx="212532" cy="212532"/>
            </a:xfrm>
            <a:prstGeom prst="rect">
              <a:avLst/>
            </a:prstGeom>
          </p:spPr>
        </p:pic>
      </p:grpSp>
      <p:grpSp>
        <p:nvGrpSpPr>
          <p:cNvPr id="79" name="Group 78" descr="Arrow pointing downwards">
            <a:extLst>
              <a:ext uri="{FF2B5EF4-FFF2-40B4-BE49-F238E27FC236}">
                <a16:creationId xmlns:a16="http://schemas.microsoft.com/office/drawing/2014/main" id="{C55E31A2-AD08-74DB-FDE8-9E35C0827E67}"/>
              </a:ext>
            </a:extLst>
          </p:cNvPr>
          <p:cNvGrpSpPr/>
          <p:nvPr/>
        </p:nvGrpSpPr>
        <p:grpSpPr>
          <a:xfrm>
            <a:off x="9772341" y="4969566"/>
            <a:ext cx="217292" cy="236843"/>
            <a:chOff x="9772341" y="4106284"/>
            <a:chExt cx="217292" cy="217292"/>
          </a:xfrm>
        </p:grpSpPr>
        <p:sp>
          <p:nvSpPr>
            <p:cNvPr id="76" name="Oval 75">
              <a:extLst>
                <a:ext uri="{FF2B5EF4-FFF2-40B4-BE49-F238E27FC236}">
                  <a16:creationId xmlns:a16="http://schemas.microsoft.com/office/drawing/2014/main" id="{83C3E883-04C5-98CB-659E-B34F13878B36}"/>
                </a:ext>
                <a:ext uri="{C183D7F6-B498-43B3-948B-1728B52AA6E4}">
                  <adec:decorative xmlns:adec="http://schemas.microsoft.com/office/drawing/2017/decorative" val="1"/>
                </a:ext>
              </a:extLst>
            </p:cNvPr>
            <p:cNvSpPr/>
            <p:nvPr/>
          </p:nvSpPr>
          <p:spPr bwMode="auto">
            <a:xfrm rot="5400000">
              <a:off x="9772341" y="4106284"/>
              <a:ext cx="217292" cy="217292"/>
            </a:xfrm>
            <a:prstGeom prst="ellipse">
              <a:avLst/>
            </a:prstGeom>
            <a:solidFill>
              <a:schemeClr val="accent2">
                <a:lumMod val="50000"/>
              </a:schemeClr>
            </a:soli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77" name="Graphic 76" descr="Arrow pointing right">
              <a:extLst>
                <a:ext uri="{FF2B5EF4-FFF2-40B4-BE49-F238E27FC236}">
                  <a16:creationId xmlns:a16="http://schemas.microsoft.com/office/drawing/2014/main" id="{28A9AF9A-0386-F5CE-2866-6DA71590604A}"/>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774721" y="4108664"/>
              <a:ext cx="212532" cy="212532"/>
            </a:xfrm>
            <a:prstGeom prst="rect">
              <a:avLst/>
            </a:prstGeom>
          </p:spPr>
        </p:pic>
      </p:grpSp>
      <p:grpSp>
        <p:nvGrpSpPr>
          <p:cNvPr id="23" name="Group 22" descr="Icon of a checkmark">
            <a:extLst>
              <a:ext uri="{FF2B5EF4-FFF2-40B4-BE49-F238E27FC236}">
                <a16:creationId xmlns:a16="http://schemas.microsoft.com/office/drawing/2014/main" id="{5CF5B1B7-BEDC-4BDB-29EA-1B08A91DF3B1}"/>
              </a:ext>
            </a:extLst>
          </p:cNvPr>
          <p:cNvGrpSpPr/>
          <p:nvPr/>
        </p:nvGrpSpPr>
        <p:grpSpPr>
          <a:xfrm>
            <a:off x="11426032" y="4261526"/>
            <a:ext cx="354012" cy="373062"/>
            <a:chOff x="11426032" y="4099601"/>
            <a:chExt cx="354012" cy="354012"/>
          </a:xfrm>
        </p:grpSpPr>
        <p:sp>
          <p:nvSpPr>
            <p:cNvPr id="8" name="Oval 7">
              <a:extLst>
                <a:ext uri="{FF2B5EF4-FFF2-40B4-BE49-F238E27FC236}">
                  <a16:creationId xmlns:a16="http://schemas.microsoft.com/office/drawing/2014/main" id="{A4ED3FDE-2595-880E-6AF4-E39E55F040EC}"/>
                </a:ext>
                <a:ext uri="{C183D7F6-B498-43B3-948B-1728B52AA6E4}">
                  <adec:decorative xmlns:adec="http://schemas.microsoft.com/office/drawing/2017/decorative" val="1"/>
                </a:ext>
              </a:extLst>
            </p:cNvPr>
            <p:cNvSpPr/>
            <p:nvPr/>
          </p:nvSpPr>
          <p:spPr bwMode="auto">
            <a:xfrm>
              <a:off x="11426032" y="4099601"/>
              <a:ext cx="354012" cy="354012"/>
            </a:xfrm>
            <a:prstGeom prst="ellipse">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2" name="Graphic 20">
              <a:extLst>
                <a:ext uri="{FF2B5EF4-FFF2-40B4-BE49-F238E27FC236}">
                  <a16:creationId xmlns:a16="http://schemas.microsoft.com/office/drawing/2014/main" id="{7ECB254B-F248-16EF-F8C8-68B5CAD71AA8}"/>
                </a:ext>
              </a:extLst>
            </p:cNvPr>
            <p:cNvSpPr/>
            <p:nvPr/>
          </p:nvSpPr>
          <p:spPr>
            <a:xfrm>
              <a:off x="11497470" y="4198933"/>
              <a:ext cx="211136" cy="155348"/>
            </a:xfrm>
            <a:custGeom>
              <a:avLst/>
              <a:gdLst>
                <a:gd name="connsiteX0" fmla="*/ 12014 w 161568"/>
                <a:gd name="connsiteY0" fmla="*/ 63830 h 118878"/>
                <a:gd name="connsiteX1" fmla="*/ 1917 w 161568"/>
                <a:gd name="connsiteY1" fmla="*/ 64186 h 118878"/>
                <a:gd name="connsiteX2" fmla="*/ 1917 w 161568"/>
                <a:gd name="connsiteY2" fmla="*/ 73926 h 118878"/>
                <a:gd name="connsiteX3" fmla="*/ 44780 w 161568"/>
                <a:gd name="connsiteY3" fmla="*/ 116789 h 118878"/>
                <a:gd name="connsiteX4" fmla="*/ 54876 w 161568"/>
                <a:gd name="connsiteY4" fmla="*/ 116789 h 118878"/>
                <a:gd name="connsiteX5" fmla="*/ 159651 w 161568"/>
                <a:gd name="connsiteY5" fmla="*/ 12014 h 118878"/>
                <a:gd name="connsiteX6" fmla="*/ 159295 w 161568"/>
                <a:gd name="connsiteY6" fmla="*/ 1917 h 118878"/>
                <a:gd name="connsiteX7" fmla="*/ 149555 w 161568"/>
                <a:gd name="connsiteY7" fmla="*/ 1917 h 118878"/>
                <a:gd name="connsiteX8" fmla="*/ 49828 w 161568"/>
                <a:gd name="connsiteY8" fmla="*/ 101644 h 118878"/>
                <a:gd name="connsiteX9" fmla="*/ 12014 w 161568"/>
                <a:gd name="connsiteY9" fmla="*/ 63830 h 11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568" h="118878">
                  <a:moveTo>
                    <a:pt x="12014" y="63830"/>
                  </a:moveTo>
                  <a:cubicBezTo>
                    <a:pt x="9127" y="61140"/>
                    <a:pt x="4607" y="61300"/>
                    <a:pt x="1917" y="64186"/>
                  </a:cubicBezTo>
                  <a:cubicBezTo>
                    <a:pt x="-639" y="66929"/>
                    <a:pt x="-639" y="71183"/>
                    <a:pt x="1917" y="73926"/>
                  </a:cubicBezTo>
                  <a:lnTo>
                    <a:pt x="44780" y="116789"/>
                  </a:lnTo>
                  <a:cubicBezTo>
                    <a:pt x="47569" y="119575"/>
                    <a:pt x="52087" y="119575"/>
                    <a:pt x="54876" y="116789"/>
                  </a:cubicBezTo>
                  <a:lnTo>
                    <a:pt x="159651" y="12014"/>
                  </a:lnTo>
                  <a:cubicBezTo>
                    <a:pt x="162341" y="9127"/>
                    <a:pt x="162181" y="4607"/>
                    <a:pt x="159295" y="1917"/>
                  </a:cubicBezTo>
                  <a:cubicBezTo>
                    <a:pt x="156552" y="-639"/>
                    <a:pt x="152298" y="-639"/>
                    <a:pt x="149555" y="1917"/>
                  </a:cubicBezTo>
                  <a:lnTo>
                    <a:pt x="49828" y="101644"/>
                  </a:lnTo>
                  <a:lnTo>
                    <a:pt x="12014" y="63830"/>
                  </a:lnTo>
                  <a:close/>
                </a:path>
              </a:pathLst>
            </a:custGeom>
            <a:solidFill>
              <a:srgbClr val="C03BC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2" name="Rectangle: Top Corners Rounded 101">
            <a:extLst>
              <a:ext uri="{FF2B5EF4-FFF2-40B4-BE49-F238E27FC236}">
                <a16:creationId xmlns:a16="http://schemas.microsoft.com/office/drawing/2014/main" id="{9CA6B050-2D7B-46E9-E30D-CDD1D28B4C50}"/>
              </a:ext>
            </a:extLst>
          </p:cNvPr>
          <p:cNvSpPr/>
          <p:nvPr/>
        </p:nvSpPr>
        <p:spPr bwMode="auto">
          <a:xfrm rot="16200000">
            <a:off x="616706" y="4971304"/>
            <a:ext cx="856267" cy="946678"/>
          </a:xfrm>
          <a:prstGeom prst="round2SameRect">
            <a:avLst>
              <a:gd name="adj1" fmla="val 9800"/>
              <a:gd name="adj2" fmla="val 0"/>
            </a:avLst>
          </a:prstGeom>
          <a:solidFill>
            <a:schemeClr val="accent1">
              <a:lumMod val="20000"/>
              <a:lumOff val="80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Display Semibold"/>
                <a:ea typeface="+mn-ea"/>
                <a:cs typeface="+mn-cs"/>
              </a:rPr>
              <a:t>Outcomes</a:t>
            </a:r>
          </a:p>
        </p:txBody>
      </p:sp>
      <p:sp>
        <p:nvSpPr>
          <p:cNvPr id="80" name="Graphic 39" descr="Icon of a shield">
            <a:extLst>
              <a:ext uri="{FF2B5EF4-FFF2-40B4-BE49-F238E27FC236}">
                <a16:creationId xmlns:a16="http://schemas.microsoft.com/office/drawing/2014/main" id="{68714662-9440-97CC-2343-EAC18D4BB885}"/>
              </a:ext>
            </a:extLst>
          </p:cNvPr>
          <p:cNvSpPr>
            <a:spLocks/>
          </p:cNvSpPr>
          <p:nvPr/>
        </p:nvSpPr>
        <p:spPr>
          <a:xfrm>
            <a:off x="1689100" y="5334322"/>
            <a:ext cx="261294" cy="31940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0078D4"/>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Graphic 39" descr="Icon of a shield">
            <a:extLst>
              <a:ext uri="{FF2B5EF4-FFF2-40B4-BE49-F238E27FC236}">
                <a16:creationId xmlns:a16="http://schemas.microsoft.com/office/drawing/2014/main" id="{54EBDF0E-8CA2-65CF-4395-0E1691EACDE0}"/>
              </a:ext>
            </a:extLst>
          </p:cNvPr>
          <p:cNvSpPr>
            <a:spLocks/>
          </p:cNvSpPr>
          <p:nvPr/>
        </p:nvSpPr>
        <p:spPr>
          <a:xfrm>
            <a:off x="5015933" y="5334322"/>
            <a:ext cx="261294" cy="31940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49C5B1"/>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Graphic 39" descr="Icon of a shield">
            <a:extLst>
              <a:ext uri="{FF2B5EF4-FFF2-40B4-BE49-F238E27FC236}">
                <a16:creationId xmlns:a16="http://schemas.microsoft.com/office/drawing/2014/main" id="{500BEF98-463B-1B1A-E6F9-E84AB864BE54}"/>
              </a:ext>
            </a:extLst>
          </p:cNvPr>
          <p:cNvSpPr>
            <a:spLocks/>
          </p:cNvSpPr>
          <p:nvPr/>
        </p:nvSpPr>
        <p:spPr>
          <a:xfrm>
            <a:off x="8342768" y="5334322"/>
            <a:ext cx="261294" cy="31940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chemeClr val="accent2">
              <a:lumMod val="50000"/>
            </a:schemeClr>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Rectangle: Top Corners Rounded 102">
            <a:extLst>
              <a:ext uri="{FF2B5EF4-FFF2-40B4-BE49-F238E27FC236}">
                <a16:creationId xmlns:a16="http://schemas.microsoft.com/office/drawing/2014/main" id="{C5C0442D-40FA-A7B2-6CB0-B383FAE14EF3}"/>
              </a:ext>
            </a:extLst>
          </p:cNvPr>
          <p:cNvSpPr/>
          <p:nvPr/>
        </p:nvSpPr>
        <p:spPr bwMode="auto">
          <a:xfrm rot="16200000">
            <a:off x="733788" y="5752018"/>
            <a:ext cx="622109" cy="946681"/>
          </a:xfrm>
          <a:prstGeom prst="round2SameRect">
            <a:avLst>
              <a:gd name="adj1" fmla="val 13900"/>
              <a:gd name="adj2" fmla="val 0"/>
            </a:avLst>
          </a:prstGeom>
          <a:solidFill>
            <a:schemeClr val="accent1">
              <a:lumMod val="20000"/>
              <a:lumOff val="80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Display Semibold"/>
                <a:ea typeface="+mn-ea"/>
                <a:cs typeface="+mn-cs"/>
              </a:rPr>
              <a:t>Effort*</a:t>
            </a:r>
          </a:p>
        </p:txBody>
      </p:sp>
      <p:pic>
        <p:nvPicPr>
          <p:cNvPr id="152" name="Graphic 151" descr="Hourglass Finished with solid fill">
            <a:extLst>
              <a:ext uri="{FF2B5EF4-FFF2-40B4-BE49-F238E27FC236}">
                <a16:creationId xmlns:a16="http://schemas.microsoft.com/office/drawing/2014/main" id="{D5D22251-122E-F674-72C3-3C893134B4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9111" y="6087546"/>
            <a:ext cx="281272" cy="300322"/>
          </a:xfrm>
          <a:prstGeom prst="rect">
            <a:avLst/>
          </a:prstGeom>
          <a:effectLst/>
        </p:spPr>
      </p:pic>
      <p:sp>
        <p:nvSpPr>
          <p:cNvPr id="86" name="TextBox 85">
            <a:extLst>
              <a:ext uri="{FF2B5EF4-FFF2-40B4-BE49-F238E27FC236}">
                <a16:creationId xmlns:a16="http://schemas.microsoft.com/office/drawing/2014/main" id="{2243B68B-2E62-680C-069F-5EFDC83C919B}"/>
              </a:ext>
            </a:extLst>
          </p:cNvPr>
          <p:cNvSpPr txBox="1">
            <a:spLocks/>
          </p:cNvSpPr>
          <p:nvPr/>
        </p:nvSpPr>
        <p:spPr>
          <a:xfrm>
            <a:off x="2075588" y="6139510"/>
            <a:ext cx="2423160" cy="215444"/>
          </a:xfrm>
          <a:prstGeom prst="rect">
            <a:avLst/>
          </a:prstGeom>
          <a:noFill/>
        </p:spPr>
        <p:txBody>
          <a:bodyPr wrap="square" lIns="0" tIns="0" rIns="0" bIns="0" anchor="t">
            <a:spAutoFit/>
          </a:bodyPr>
          <a:lstStyle>
            <a:defPPr>
              <a:defRPr lang="en-US"/>
            </a:defPPr>
            <a:lvl1pPr>
              <a:defRPr sz="14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2–4 days</a:t>
            </a:r>
          </a:p>
        </p:txBody>
      </p:sp>
      <p:pic>
        <p:nvPicPr>
          <p:cNvPr id="87" name="Graphic 86" descr="Hourglass Finished with solid fill">
            <a:extLst>
              <a:ext uri="{FF2B5EF4-FFF2-40B4-BE49-F238E27FC236}">
                <a16:creationId xmlns:a16="http://schemas.microsoft.com/office/drawing/2014/main" id="{12C2BCDA-FB93-3925-A255-1C9BF9BB83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15933" y="6087546"/>
            <a:ext cx="281272" cy="300322"/>
          </a:xfrm>
          <a:prstGeom prst="rect">
            <a:avLst/>
          </a:prstGeom>
          <a:effectLst/>
        </p:spPr>
      </p:pic>
      <p:sp>
        <p:nvSpPr>
          <p:cNvPr id="88" name="TextBox 87">
            <a:extLst>
              <a:ext uri="{FF2B5EF4-FFF2-40B4-BE49-F238E27FC236}">
                <a16:creationId xmlns:a16="http://schemas.microsoft.com/office/drawing/2014/main" id="{05FCF3C9-891D-A33F-C658-40C729B06331}"/>
              </a:ext>
            </a:extLst>
          </p:cNvPr>
          <p:cNvSpPr txBox="1">
            <a:spLocks/>
          </p:cNvSpPr>
          <p:nvPr/>
        </p:nvSpPr>
        <p:spPr>
          <a:xfrm>
            <a:off x="5412410" y="6139510"/>
            <a:ext cx="2423160" cy="215444"/>
          </a:xfrm>
          <a:prstGeom prst="rect">
            <a:avLst/>
          </a:prstGeom>
          <a:noFill/>
        </p:spPr>
        <p:txBody>
          <a:bodyPr wrap="square" lIns="0" tIns="0" rIns="0" bIns="0" anchor="t">
            <a:spAutoFit/>
          </a:bodyPr>
          <a:lstStyle>
            <a:defPPr>
              <a:defRPr lang="en-US"/>
            </a:defPPr>
            <a:lvl1pPr>
              <a:defRPr sz="14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1-2 weeks</a:t>
            </a:r>
          </a:p>
        </p:txBody>
      </p:sp>
      <p:pic>
        <p:nvPicPr>
          <p:cNvPr id="92" name="Graphic 91" descr="Hourglass Finished with solid fill">
            <a:extLst>
              <a:ext uri="{FF2B5EF4-FFF2-40B4-BE49-F238E27FC236}">
                <a16:creationId xmlns:a16="http://schemas.microsoft.com/office/drawing/2014/main" id="{673DDD36-8D1D-2594-E605-833633A3E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42768" y="6087546"/>
            <a:ext cx="281272" cy="300322"/>
          </a:xfrm>
          <a:prstGeom prst="rect">
            <a:avLst/>
          </a:prstGeom>
          <a:effectLst/>
        </p:spPr>
      </p:pic>
      <p:sp>
        <p:nvSpPr>
          <p:cNvPr id="93" name="TextBox 92">
            <a:extLst>
              <a:ext uri="{FF2B5EF4-FFF2-40B4-BE49-F238E27FC236}">
                <a16:creationId xmlns:a16="http://schemas.microsoft.com/office/drawing/2014/main" id="{FAC45EF0-AB28-B040-0612-AD6372C2A1F1}"/>
              </a:ext>
            </a:extLst>
          </p:cNvPr>
          <p:cNvSpPr txBox="1">
            <a:spLocks/>
          </p:cNvSpPr>
          <p:nvPr/>
        </p:nvSpPr>
        <p:spPr>
          <a:xfrm>
            <a:off x="8739245" y="6139510"/>
            <a:ext cx="2423160" cy="215444"/>
          </a:xfrm>
          <a:prstGeom prst="rect">
            <a:avLst/>
          </a:prstGeom>
          <a:noFill/>
        </p:spPr>
        <p:txBody>
          <a:bodyPr wrap="square" lIns="0" tIns="0" rIns="0" bIns="0" anchor="t">
            <a:spAutoFit/>
          </a:bodyPr>
          <a:lstStyle>
            <a:defPPr>
              <a:defRPr lang="en-US"/>
            </a:defPPr>
            <a:lvl1pPr>
              <a:defRPr sz="14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1-2 weeks</a:t>
            </a:r>
          </a:p>
        </p:txBody>
      </p:sp>
      <p:sp>
        <p:nvSpPr>
          <p:cNvPr id="84" name="TextBox 83">
            <a:extLst>
              <a:ext uri="{FF2B5EF4-FFF2-40B4-BE49-F238E27FC236}">
                <a16:creationId xmlns:a16="http://schemas.microsoft.com/office/drawing/2014/main" id="{135238C2-417C-1E56-DDC0-DA65EF70BA22}"/>
              </a:ext>
            </a:extLst>
          </p:cNvPr>
          <p:cNvSpPr txBox="1"/>
          <p:nvPr/>
        </p:nvSpPr>
        <p:spPr>
          <a:xfrm>
            <a:off x="555625" y="6609839"/>
            <a:ext cx="788325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*Suggested efforts should be reviewed into timelines based on your tenant size and organizational complexity</a:t>
            </a:r>
          </a:p>
        </p:txBody>
      </p:sp>
      <p:sp>
        <p:nvSpPr>
          <p:cNvPr id="4" name="TextBox 3">
            <a:extLst>
              <a:ext uri="{FF2B5EF4-FFF2-40B4-BE49-F238E27FC236}">
                <a16:creationId xmlns:a16="http://schemas.microsoft.com/office/drawing/2014/main" id="{8F8BEFE6-D59B-A611-6B00-7E3826606C96}"/>
              </a:ext>
            </a:extLst>
          </p:cNvPr>
          <p:cNvSpPr txBox="1"/>
          <p:nvPr/>
        </p:nvSpPr>
        <p:spPr>
          <a:xfrm>
            <a:off x="3626069" y="1090448"/>
            <a:ext cx="1891862" cy="39413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endParaRPr lang="en-US" sz="2000" err="1"/>
          </a:p>
        </p:txBody>
      </p:sp>
      <p:sp>
        <p:nvSpPr>
          <p:cNvPr id="10" name="TextBox 9">
            <a:extLst>
              <a:ext uri="{FF2B5EF4-FFF2-40B4-BE49-F238E27FC236}">
                <a16:creationId xmlns:a16="http://schemas.microsoft.com/office/drawing/2014/main" id="{B3798151-CE04-EB55-745D-FA2AC69BD00C}"/>
              </a:ext>
            </a:extLst>
          </p:cNvPr>
          <p:cNvSpPr txBox="1"/>
          <p:nvPr/>
        </p:nvSpPr>
        <p:spPr>
          <a:xfrm>
            <a:off x="2072983" y="5238834"/>
            <a:ext cx="2681461" cy="6463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a:ea typeface="+mn-lt"/>
                <a:cs typeface="+mn-lt"/>
              </a:rPr>
              <a:t>Establish visibility into usage and data exposure to inform risk-based protection strategies.</a:t>
            </a:r>
            <a:endParaRPr lang="en-US"/>
          </a:p>
        </p:txBody>
      </p:sp>
      <p:sp>
        <p:nvSpPr>
          <p:cNvPr id="12" name="TextBox 11">
            <a:extLst>
              <a:ext uri="{FF2B5EF4-FFF2-40B4-BE49-F238E27FC236}">
                <a16:creationId xmlns:a16="http://schemas.microsoft.com/office/drawing/2014/main" id="{74857A67-96CE-6A4C-7D39-337FC244094F}"/>
              </a:ext>
            </a:extLst>
          </p:cNvPr>
          <p:cNvSpPr txBox="1"/>
          <p:nvPr/>
        </p:nvSpPr>
        <p:spPr>
          <a:xfrm>
            <a:off x="5494110" y="5238658"/>
            <a:ext cx="2506577" cy="6463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a:ea typeface="+mn-lt"/>
                <a:cs typeface="+mn-lt"/>
              </a:rPr>
              <a:t>Ensure Copilot-generated content is governed and protected by default</a:t>
            </a:r>
            <a:endParaRPr lang="en-US"/>
          </a:p>
        </p:txBody>
      </p:sp>
      <p:sp>
        <p:nvSpPr>
          <p:cNvPr id="17" name="TextBox 16">
            <a:extLst>
              <a:ext uri="{FF2B5EF4-FFF2-40B4-BE49-F238E27FC236}">
                <a16:creationId xmlns:a16="http://schemas.microsoft.com/office/drawing/2014/main" id="{9ACC9422-1DA8-3A8E-9DCB-E008BCC351B7}"/>
              </a:ext>
            </a:extLst>
          </p:cNvPr>
          <p:cNvSpPr txBox="1"/>
          <p:nvPr/>
        </p:nvSpPr>
        <p:spPr>
          <a:xfrm>
            <a:off x="8843210" y="5334000"/>
            <a:ext cx="2506577"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a:ea typeface="+mn-lt"/>
                <a:cs typeface="+mn-lt"/>
              </a:rPr>
              <a:t>Detect and mitigate insider threats and misuse of Copilot</a:t>
            </a:r>
            <a:endParaRPr lang="en-US"/>
          </a:p>
        </p:txBody>
      </p:sp>
      <p:sp>
        <p:nvSpPr>
          <p:cNvPr id="6" name="TextBox 5">
            <a:extLst>
              <a:ext uri="{FF2B5EF4-FFF2-40B4-BE49-F238E27FC236}">
                <a16:creationId xmlns:a16="http://schemas.microsoft.com/office/drawing/2014/main" id="{744DFAB1-2C67-ACA8-A5E4-FA0AFECDFB91}"/>
              </a:ext>
            </a:extLst>
          </p:cNvPr>
          <p:cNvSpPr txBox="1"/>
          <p:nvPr/>
        </p:nvSpPr>
        <p:spPr>
          <a:xfrm>
            <a:off x="8349592" y="2489791"/>
            <a:ext cx="3076440" cy="193899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168275" indent="-168275">
              <a:buFont typeface="Arial" panose="020B0604020202020204" pitchFamily="34" charset="0"/>
              <a:buChar char="•"/>
              <a:defRPr sz="1400">
                <a:cs typeface="Segoe UI"/>
              </a:defRPr>
            </a:lvl1pPr>
          </a:lstStyle>
          <a:p>
            <a:pPr indent="-164592">
              <a:defRPr/>
            </a:pPr>
            <a:r>
              <a:rPr lang="en-US">
                <a:ea typeface="+mn-lt"/>
                <a:cs typeface="+mn-lt"/>
              </a:rPr>
              <a:t>Audit risky behavior with Communication Compliance</a:t>
            </a:r>
          </a:p>
          <a:p>
            <a:pPr marL="3683" indent="0">
              <a:buNone/>
              <a:defRPr/>
            </a:pPr>
            <a:endParaRPr lang="en-US"/>
          </a:p>
          <a:p>
            <a:pPr indent="-164592">
              <a:defRPr/>
            </a:pPr>
            <a:r>
              <a:rPr lang="en-US">
                <a:ea typeface="+mn-lt"/>
                <a:cs typeface="+mn-lt"/>
              </a:rPr>
              <a:t>Establish Risk-Based Controls with Insider Risk Management</a:t>
            </a:r>
          </a:p>
          <a:p>
            <a:pPr marL="3683" indent="0">
              <a:buNone/>
              <a:defRPr/>
            </a:pPr>
            <a:endParaRPr lang="en-US">
              <a:ea typeface="+mn-lt"/>
              <a:cs typeface="+mn-lt"/>
            </a:endParaRPr>
          </a:p>
          <a:p>
            <a:pPr indent="-164592">
              <a:defRPr/>
            </a:pPr>
            <a:r>
              <a:rPr lang="en-US">
                <a:solidFill>
                  <a:srgbClr val="000000"/>
                </a:solidFill>
                <a:ea typeface="+mn-lt"/>
                <a:cs typeface="+mn-lt"/>
              </a:rPr>
              <a:t>Restrict high risk users from interacting with sensitive data</a:t>
            </a:r>
            <a:endParaRPr lang="en-US">
              <a:ea typeface="+mn-lt"/>
              <a:cs typeface="+mn-lt"/>
            </a:endParaRPr>
          </a:p>
          <a:p>
            <a:pPr marL="3683" indent="0">
              <a:buNone/>
              <a:defRPr/>
            </a:pPr>
            <a:endParaRPr lang="en-US">
              <a:ea typeface="+mn-lt"/>
              <a:cs typeface="+mn-lt"/>
            </a:endParaRPr>
          </a:p>
        </p:txBody>
      </p:sp>
    </p:spTree>
    <p:extLst>
      <p:ext uri="{BB962C8B-B14F-4D97-AF65-F5344CB8AC3E}">
        <p14:creationId xmlns:p14="http://schemas.microsoft.com/office/powerpoint/2010/main" val="126835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135A78B4-1BEE-32A5-3914-00C59E103D73}"/>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FFBB2731-12BE-B2EE-6C4A-F95747F127E2}"/>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3CA670DC-4E62-3C43-A8CC-D5D1448262C9}"/>
              </a:ext>
              <a:ext uri="{C183D7F6-B498-43B3-948B-1728B52AA6E4}">
                <adec:decorative xmlns:adec="http://schemas.microsoft.com/office/drawing/2017/decorative" val="1"/>
              </a:ext>
            </a:extLst>
          </p:cNvPr>
          <p:cNvSpPr>
            <a:spLocks/>
          </p:cNvSpPr>
          <p:nvPr/>
        </p:nvSpPr>
        <p:spPr bwMode="auto">
          <a:xfrm>
            <a:off x="933634" y="4539719"/>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spcBef>
                <a:spcPts val="600"/>
              </a:spcBef>
              <a:spcAft>
                <a:spcPts val="600"/>
              </a:spcAft>
              <a:defRPr/>
            </a:pPr>
            <a:endParaRPr lang="en-US" sz="1200">
              <a:ln w="3175">
                <a:noFill/>
              </a:ln>
              <a:solidFill>
                <a:schemeClr val="tx1"/>
              </a:solidFill>
              <a:latin typeface="Segoe UI"/>
              <a:ea typeface="+mn-lt"/>
              <a:cs typeface="Segoe UI Semibold"/>
            </a:endParaRPr>
          </a:p>
          <a:p>
            <a:pPr algn="ctr" defTabSz="914367">
              <a:defRPr/>
            </a:pPr>
            <a:r>
              <a:rPr lang="en-US" sz="1200">
                <a:ln w="3175">
                  <a:noFill/>
                </a:ln>
                <a:solidFill>
                  <a:schemeClr val="tx1"/>
                </a:solidFill>
                <a:latin typeface="Segoe UI"/>
                <a:ea typeface="+mn-lt"/>
                <a:cs typeface="Segoe UI Semibold"/>
              </a:rPr>
              <a:t>  </a:t>
            </a:r>
            <a:r>
              <a:rPr lang="en-US" sz="1200">
                <a:ln w="3175">
                  <a:noFill/>
                </a:ln>
                <a:solidFill>
                  <a:schemeClr val="tx1"/>
                </a:solidFill>
                <a:latin typeface="Segoe UI"/>
                <a:ea typeface="+mn-lt"/>
                <a:cs typeface="Segoe UI"/>
              </a:rPr>
              <a:t>Establish visibility into usage and</a:t>
            </a:r>
            <a:endParaRPr lang="en-US">
              <a:solidFill>
                <a:schemeClr val="tx1"/>
              </a:solidFill>
              <a:cs typeface="Segoe UI"/>
            </a:endParaRPr>
          </a:p>
          <a:p>
            <a:pPr algn="ctr" defTabSz="914367">
              <a:defRPr/>
            </a:pPr>
            <a:r>
              <a:rPr lang="en-US" sz="1200">
                <a:ln w="3175">
                  <a:noFill/>
                </a:ln>
                <a:solidFill>
                  <a:schemeClr val="tx1"/>
                </a:solidFill>
                <a:latin typeface="Segoe UI"/>
                <a:ea typeface="+mn-lt"/>
                <a:cs typeface="Segoe UI"/>
              </a:rPr>
              <a:t>        data exposure to inform risk-based protection strategies.</a:t>
            </a:r>
            <a:endParaRPr lang="en-US">
              <a:solidFill>
                <a:schemeClr val="tx1"/>
              </a:solidFill>
              <a:cs typeface="Segoe UI"/>
            </a:endParaRPr>
          </a:p>
        </p:txBody>
      </p:sp>
      <p:cxnSp>
        <p:nvCxnSpPr>
          <p:cNvPr id="32" name="!!line2">
            <a:extLst>
              <a:ext uri="{FF2B5EF4-FFF2-40B4-BE49-F238E27FC236}">
                <a16:creationId xmlns:a16="http://schemas.microsoft.com/office/drawing/2014/main" id="{478092AD-97E1-F6BF-D881-B25F04A56F18}"/>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F95E73E2-E7F5-CDAC-AD76-AAE1E15FE0C9}"/>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F3021C41-194B-35DB-2220-0CC190EA582D}"/>
              </a:ext>
            </a:extLst>
          </p:cNvPr>
          <p:cNvSpPr>
            <a:spLocks noGrp="1"/>
          </p:cNvSpPr>
          <p:nvPr>
            <p:ph type="title"/>
          </p:nvPr>
        </p:nvSpPr>
        <p:spPr>
          <a:xfrm>
            <a:off x="890984" y="923908"/>
            <a:ext cx="3056156" cy="553998"/>
          </a:xfrm>
        </p:spPr>
        <p:txBody>
          <a:bodyPr/>
          <a:lstStyle/>
          <a:p>
            <a:r>
              <a:rPr lang="en-US" sz="1800" spc="0">
                <a:solidFill>
                  <a:srgbClr val="0078D4"/>
                </a:solidFill>
                <a:ea typeface="+mj-lt"/>
                <a:cs typeface="+mj-lt"/>
              </a:rPr>
              <a:t>Establish Visibility and Risk Awareness</a:t>
            </a:r>
            <a:endParaRPr lang="en-US"/>
          </a:p>
        </p:txBody>
      </p:sp>
      <p:sp>
        <p:nvSpPr>
          <p:cNvPr id="16" name="Oval 15">
            <a:extLst>
              <a:ext uri="{FF2B5EF4-FFF2-40B4-BE49-F238E27FC236}">
                <a16:creationId xmlns:a16="http://schemas.microsoft.com/office/drawing/2014/main" id="{ECCC17B7-ECA2-1630-1B7E-4E4023135DD0}"/>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13" name="TextBox 12">
            <a:extLst>
              <a:ext uri="{FF2B5EF4-FFF2-40B4-BE49-F238E27FC236}">
                <a16:creationId xmlns:a16="http://schemas.microsoft.com/office/drawing/2014/main" id="{5E9B5955-9743-2A19-7861-C6BD814337D2}"/>
              </a:ext>
            </a:extLst>
          </p:cNvPr>
          <p:cNvSpPr txBox="1">
            <a:spLocks/>
          </p:cNvSpPr>
          <p:nvPr/>
        </p:nvSpPr>
        <p:spPr>
          <a:xfrm>
            <a:off x="1397000" y="1605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Enable and Review DSPM for AI Insights</a:t>
            </a:r>
            <a:endParaRPr lang="en-US" sz="1400">
              <a:cs typeface="Segoe UI"/>
            </a:endParaRPr>
          </a:p>
        </p:txBody>
      </p:sp>
      <p:sp>
        <p:nvSpPr>
          <p:cNvPr id="28" name="Oval 27">
            <a:extLst>
              <a:ext uri="{FF2B5EF4-FFF2-40B4-BE49-F238E27FC236}">
                <a16:creationId xmlns:a16="http://schemas.microsoft.com/office/drawing/2014/main" id="{56C98D59-B212-70D9-F097-F12A2856039A}"/>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0" name="Oval 29">
            <a:extLst>
              <a:ext uri="{FF2B5EF4-FFF2-40B4-BE49-F238E27FC236}">
                <a16:creationId xmlns:a16="http://schemas.microsoft.com/office/drawing/2014/main" id="{7AA43725-A5D3-D236-0762-3994D9D51AC8}"/>
              </a:ext>
              <a:ext uri="{C183D7F6-B498-43B3-948B-1728B52AA6E4}">
                <adec:decorative xmlns:adec="http://schemas.microsoft.com/office/drawing/2017/decorative" val="0"/>
              </a:ext>
            </a:extLst>
          </p:cNvPr>
          <p:cNvSpPr/>
          <p:nvPr/>
        </p:nvSpPr>
        <p:spPr bwMode="auto">
          <a:xfrm>
            <a:off x="954409" y="314397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4" name="TextBox 33">
            <a:extLst>
              <a:ext uri="{FF2B5EF4-FFF2-40B4-BE49-F238E27FC236}">
                <a16:creationId xmlns:a16="http://schemas.microsoft.com/office/drawing/2014/main" id="{6D9CB1C6-A45A-361A-2E66-F5D82698B5FD}"/>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36" name="Graphic 39" descr="Icon of a shield">
            <a:extLst>
              <a:ext uri="{FF2B5EF4-FFF2-40B4-BE49-F238E27FC236}">
                <a16:creationId xmlns:a16="http://schemas.microsoft.com/office/drawing/2014/main" id="{08DC1305-1BE2-B35A-99EE-E5F2CC3C2EB5}"/>
              </a:ext>
            </a:extLst>
          </p:cNvPr>
          <p:cNvSpPr>
            <a:spLocks/>
          </p:cNvSpPr>
          <p:nvPr/>
        </p:nvSpPr>
        <p:spPr>
          <a:xfrm>
            <a:off x="1082815" y="5119125"/>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0078D4"/>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A446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0AD79126-89D8-9805-E6C5-BA43B9038D56}"/>
              </a:ext>
            </a:extLst>
          </p:cNvPr>
          <p:cNvSpPr txBox="1"/>
          <p:nvPr/>
        </p:nvSpPr>
        <p:spPr>
          <a:xfrm>
            <a:off x="4502424" y="713804"/>
            <a:ext cx="6975774" cy="4405321"/>
          </a:xfrm>
          <a:prstGeom prst="rect">
            <a:avLst/>
          </a:prstGeom>
          <a:no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b="1" dirty="0">
                <a:solidFill>
                  <a:srgbClr val="0078D4"/>
                </a:solidFill>
                <a:cs typeface="Segoe UI"/>
              </a:rPr>
              <a:t>Enable and Review DSPM for AI Insights</a:t>
            </a:r>
          </a:p>
          <a:p>
            <a:pPr marL="342900" indent="-228600" defTabSz="914400">
              <a:spcAft>
                <a:spcPts val="600"/>
              </a:spcAft>
              <a:buFontTx/>
              <a:buAutoNum type="arabicPeriod"/>
              <a:defRPr/>
            </a:pPr>
            <a:endParaRPr lang="en-US" sz="1400" dirty="0">
              <a:solidFill>
                <a:srgbClr val="000000"/>
              </a:solidFill>
              <a:latin typeface="Segoe UI"/>
              <a:cs typeface="Segoe UI"/>
            </a:endParaRPr>
          </a:p>
          <a:p>
            <a:pPr marL="342900" indent="-342900" defTabSz="914400">
              <a:buAutoNum type="arabicPeriod"/>
              <a:defRPr/>
            </a:pPr>
            <a:r>
              <a:rPr lang="en-US" sz="1600" dirty="0">
                <a:solidFill>
                  <a:srgbClr val="000000"/>
                </a:solidFill>
                <a:ea typeface="+mn-lt"/>
                <a:cs typeface="+mn-lt"/>
              </a:rPr>
              <a:t>Enable DSPM for AI and foundational policies</a:t>
            </a:r>
          </a:p>
          <a:p>
            <a:pPr marL="800083" lvl="1" indent="-342900" defTabSz="914400">
              <a:buFont typeface="Courier New" panose="02070309020205020404" pitchFamily="49" charset="0"/>
              <a:buChar char="o"/>
              <a:defRPr/>
            </a:pPr>
            <a:r>
              <a:rPr lang="en-US" sz="1400" dirty="0">
                <a:solidFill>
                  <a:srgbClr val="000000"/>
                </a:solidFill>
                <a:ea typeface="+mn-lt"/>
                <a:cs typeface="+mn-lt"/>
              </a:rPr>
              <a:t>Ensure Microsoft Purview Audit is turned on to capture user activity</a:t>
            </a:r>
          </a:p>
          <a:p>
            <a:pPr marL="800083" lvl="1" indent="-342900" defTabSz="914400">
              <a:buFont typeface="Courier New" panose="02070309020205020404" pitchFamily="49" charset="0"/>
              <a:buChar char="o"/>
              <a:defRPr/>
            </a:pPr>
            <a:r>
              <a:rPr lang="en-US" sz="1400" dirty="0">
                <a:solidFill>
                  <a:srgbClr val="000000"/>
                </a:solidFill>
                <a:ea typeface="+mn-lt"/>
                <a:cs typeface="+mn-lt"/>
              </a:rPr>
              <a:t>Enable the IRM Data Leaks and Communication Compliance default Microsoft Purview DSPM for AI policies to begin monitoring Copilot interactions and data exposure.</a:t>
            </a:r>
          </a:p>
          <a:p>
            <a:pPr marL="456565" lvl="1" defTabSz="914400">
              <a:defRPr/>
            </a:pPr>
            <a:endParaRPr lang="en-US" sz="1400" dirty="0">
              <a:solidFill>
                <a:srgbClr val="000000"/>
              </a:solidFill>
              <a:ea typeface="+mn-lt"/>
              <a:cs typeface="+mn-lt"/>
            </a:endParaRPr>
          </a:p>
          <a:p>
            <a:pPr marL="342900" indent="-342900" defTabSz="914400" fontAlgn="auto">
              <a:buAutoNum type="arabicPeriod"/>
              <a:defRPr/>
            </a:pPr>
            <a:r>
              <a:rPr lang="en-US" sz="1600" dirty="0">
                <a:solidFill>
                  <a:srgbClr val="000000"/>
                </a:solidFill>
                <a:ea typeface="+mn-lt"/>
                <a:cs typeface="+mn-lt"/>
              </a:rPr>
              <a:t>Review DSPM for AI Reports</a:t>
            </a:r>
            <a:endParaRPr lang="en-US" sz="1600" dirty="0">
              <a:ea typeface="+mn-lt"/>
            </a:endParaRPr>
          </a:p>
          <a:p>
            <a:pPr marL="799465" lvl="1" indent="-342900" defTabSz="914400" fontAlgn="base">
              <a:spcBef>
                <a:spcPct val="0"/>
              </a:spcBef>
              <a:spcAft>
                <a:spcPct val="0"/>
              </a:spcAft>
              <a:buFont typeface="Courier New"/>
              <a:buChar char="o"/>
              <a:defRPr/>
            </a:pPr>
            <a:r>
              <a:rPr lang="en-US" sz="1350" b="1" dirty="0">
                <a:solidFill>
                  <a:srgbClr val="000000"/>
                </a:solidFill>
                <a:ea typeface="+mn-lt"/>
                <a:cs typeface="+mn-lt"/>
              </a:rPr>
              <a:t>Copilot Usage Overview: </a:t>
            </a:r>
            <a:r>
              <a:rPr lang="en-US" sz="1350" dirty="0">
                <a:solidFill>
                  <a:srgbClr val="000000"/>
                </a:solidFill>
                <a:ea typeface="+mn-lt"/>
                <a:cs typeface="+mn-lt"/>
              </a:rPr>
              <a:t>Use the Copilot usage chart to assess how frequently users are interacting with Copilot. High usage may indicate a need to accelerate security policy implementation to mitigate potential risks.</a:t>
            </a:r>
            <a:endParaRPr lang="en-US" sz="1350" dirty="0">
              <a:solidFill>
                <a:srgbClr val="FFFFFF"/>
              </a:solidFill>
              <a:ea typeface="+mn-lt"/>
              <a:cs typeface="+mn-lt"/>
            </a:endParaRPr>
          </a:p>
          <a:p>
            <a:pPr marL="799465" lvl="1" indent="-342900" defTabSz="914400">
              <a:spcBef>
                <a:spcPct val="0"/>
              </a:spcBef>
              <a:spcAft>
                <a:spcPct val="0"/>
              </a:spcAft>
              <a:buFont typeface="Courier New"/>
              <a:buChar char="o"/>
              <a:defRPr/>
            </a:pPr>
            <a:r>
              <a:rPr lang="en-US" sz="1350" b="1" dirty="0">
                <a:solidFill>
                  <a:srgbClr val="000000"/>
                </a:solidFill>
                <a:ea typeface="+mn-lt"/>
                <a:cs typeface="+mn-lt"/>
              </a:rPr>
              <a:t>Sensitive Information Types (SITs) in Copilot:</a:t>
            </a:r>
            <a:r>
              <a:rPr lang="en-US" sz="1350" dirty="0">
                <a:solidFill>
                  <a:srgbClr val="000000"/>
                </a:solidFill>
                <a:ea typeface="+mn-lt"/>
                <a:cs typeface="+mn-lt"/>
              </a:rPr>
              <a:t> Examine which SITs are involved in Copilot interactions. Identify any unexpected SITs and determine whether additional monitoring or restrictions are needed.</a:t>
            </a:r>
            <a:endParaRPr lang="en-US" sz="1350" dirty="0">
              <a:solidFill>
                <a:srgbClr val="FFFFFF"/>
              </a:solidFill>
              <a:ea typeface="+mn-lt"/>
              <a:cs typeface="+mn-lt"/>
            </a:endParaRPr>
          </a:p>
          <a:p>
            <a:pPr marL="799465" lvl="1" indent="-342900" defTabSz="914400">
              <a:spcBef>
                <a:spcPct val="0"/>
              </a:spcBef>
              <a:spcAft>
                <a:spcPct val="0"/>
              </a:spcAft>
              <a:buFont typeface="Courier New"/>
              <a:buChar char="o"/>
              <a:defRPr/>
            </a:pPr>
            <a:r>
              <a:rPr lang="en-US" sz="1350" b="1" dirty="0">
                <a:solidFill>
                  <a:srgbClr val="000000"/>
                </a:solidFill>
                <a:ea typeface="+mn-lt"/>
                <a:cs typeface="+mn-lt"/>
              </a:rPr>
              <a:t>Unethical Interactions:</a:t>
            </a:r>
            <a:r>
              <a:rPr lang="en-US" sz="1350" dirty="0">
                <a:solidFill>
                  <a:srgbClr val="000000"/>
                </a:solidFill>
                <a:ea typeface="+mn-lt"/>
                <a:cs typeface="+mn-lt"/>
              </a:rPr>
              <a:t> Review flagged unethical interactions based on Communication Compliance (CC) policies and associated trainable classifiers. This helps assess current misuse and informs future policy creation.</a:t>
            </a:r>
          </a:p>
        </p:txBody>
      </p:sp>
      <p:cxnSp>
        <p:nvCxnSpPr>
          <p:cNvPr id="3" name="!!line2">
            <a:extLst>
              <a:ext uri="{FF2B5EF4-FFF2-40B4-BE49-F238E27FC236}">
                <a16:creationId xmlns:a16="http://schemas.microsoft.com/office/drawing/2014/main" id="{9BF81C0D-2A7C-5A7E-A84C-FAE12F8C70B1}"/>
              </a:ext>
              <a:ext uri="{C183D7F6-B498-43B3-948B-1728B52AA6E4}">
                <adec:decorative xmlns:adec="http://schemas.microsoft.com/office/drawing/2017/decorative" val="1"/>
              </a:ext>
            </a:extLst>
          </p:cNvPr>
          <p:cNvCxnSpPr>
            <a:cxnSpLocks/>
          </p:cNvCxnSpPr>
          <p:nvPr/>
        </p:nvCxnSpPr>
        <p:spPr>
          <a:xfrm>
            <a:off x="1344109" y="3667629"/>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B1FA0364-B282-3D86-DD94-76FA20450091}"/>
              </a:ext>
              <a:ext uri="{C183D7F6-B498-43B3-948B-1728B52AA6E4}">
                <adec:decorative xmlns:adec="http://schemas.microsoft.com/office/drawing/2017/decorative" val="0"/>
              </a:ext>
            </a:extLst>
          </p:cNvPr>
          <p:cNvSpPr/>
          <p:nvPr/>
        </p:nvSpPr>
        <p:spPr bwMode="auto">
          <a:xfrm>
            <a:off x="950772" y="381978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4</a:t>
            </a:r>
          </a:p>
        </p:txBody>
      </p:sp>
      <p:sp>
        <p:nvSpPr>
          <p:cNvPr id="11" name="TextBox 10">
            <a:extLst>
              <a:ext uri="{FF2B5EF4-FFF2-40B4-BE49-F238E27FC236}">
                <a16:creationId xmlns:a16="http://schemas.microsoft.com/office/drawing/2014/main" id="{A0562171-8E98-22DC-205C-22194E394530}"/>
              </a:ext>
            </a:extLst>
          </p:cNvPr>
          <p:cNvSpPr txBox="1">
            <a:spLocks/>
          </p:cNvSpPr>
          <p:nvPr/>
        </p:nvSpPr>
        <p:spPr>
          <a:xfrm>
            <a:off x="1397000" y="2367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Conduct a preliminary review in Activity Explorer</a:t>
            </a:r>
            <a:endParaRPr lang="en-US" sz="1400">
              <a:cs typeface="Segoe UI"/>
            </a:endParaRPr>
          </a:p>
        </p:txBody>
      </p:sp>
      <p:sp>
        <p:nvSpPr>
          <p:cNvPr id="15" name="TextBox 14">
            <a:extLst>
              <a:ext uri="{FF2B5EF4-FFF2-40B4-BE49-F238E27FC236}">
                <a16:creationId xmlns:a16="http://schemas.microsoft.com/office/drawing/2014/main" id="{9FFEA36F-E859-8F62-E8B2-9AAFB8798820}"/>
              </a:ext>
            </a:extLst>
          </p:cNvPr>
          <p:cNvSpPr txBox="1">
            <a:spLocks/>
          </p:cNvSpPr>
          <p:nvPr/>
        </p:nvSpPr>
        <p:spPr>
          <a:xfrm>
            <a:off x="1397000" y="3139353"/>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Align User Risk Levels with Organization Risk Appetite</a:t>
            </a:r>
            <a:endParaRPr lang="en-US" sz="1400">
              <a:cs typeface="Segoe UI"/>
            </a:endParaRPr>
          </a:p>
        </p:txBody>
      </p:sp>
      <p:sp>
        <p:nvSpPr>
          <p:cNvPr id="18" name="TextBox 17">
            <a:extLst>
              <a:ext uri="{FF2B5EF4-FFF2-40B4-BE49-F238E27FC236}">
                <a16:creationId xmlns:a16="http://schemas.microsoft.com/office/drawing/2014/main" id="{B72F8EC7-CA2C-3F75-4C96-4D5154C3AB5E}"/>
              </a:ext>
            </a:extLst>
          </p:cNvPr>
          <p:cNvSpPr txBox="1">
            <a:spLocks/>
          </p:cNvSpPr>
          <p:nvPr/>
        </p:nvSpPr>
        <p:spPr>
          <a:xfrm>
            <a:off x="1397000" y="375847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Monitor Agent Growth and Security Posture</a:t>
            </a:r>
            <a:endParaRPr lang="en-US" sz="1400">
              <a:cs typeface="Segoe UI"/>
            </a:endParaRPr>
          </a:p>
        </p:txBody>
      </p:sp>
    </p:spTree>
    <p:extLst>
      <p:ext uri="{BB962C8B-B14F-4D97-AF65-F5344CB8AC3E}">
        <p14:creationId xmlns:p14="http://schemas.microsoft.com/office/powerpoint/2010/main" val="26642980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D3D5F-E3E3-B384-1CD0-DE5438E51E9D}"/>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1120F7F7-4410-373D-BB26-57962A486CF7}"/>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E7A72E32-B915-2F38-2842-E3BEF04D19E0}"/>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79FA5271-537E-4B57-95AB-41D7C9DF4AEA}"/>
              </a:ext>
              <a:ext uri="{C183D7F6-B498-43B3-948B-1728B52AA6E4}">
                <adec:decorative xmlns:adec="http://schemas.microsoft.com/office/drawing/2017/decorative" val="1"/>
              </a:ext>
            </a:extLst>
          </p:cNvPr>
          <p:cNvSpPr>
            <a:spLocks/>
          </p:cNvSpPr>
          <p:nvPr/>
        </p:nvSpPr>
        <p:spPr bwMode="auto">
          <a:xfrm>
            <a:off x="933634" y="4539719"/>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spcBef>
                <a:spcPts val="600"/>
              </a:spcBef>
              <a:spcAft>
                <a:spcPts val="600"/>
              </a:spcAft>
              <a:defRPr/>
            </a:pPr>
            <a:endParaRPr lang="en-US" sz="1200">
              <a:ln w="3175">
                <a:noFill/>
              </a:ln>
              <a:solidFill>
                <a:schemeClr val="tx1"/>
              </a:solidFill>
              <a:latin typeface="Segoe UI"/>
              <a:ea typeface="+mn-lt"/>
              <a:cs typeface="Segoe UI Semibold"/>
            </a:endParaRPr>
          </a:p>
          <a:p>
            <a:pPr algn="ctr" defTabSz="914367">
              <a:defRPr/>
            </a:pPr>
            <a:r>
              <a:rPr lang="en-US" sz="1200">
                <a:ln w="3175">
                  <a:noFill/>
                </a:ln>
                <a:solidFill>
                  <a:schemeClr val="tx1"/>
                </a:solidFill>
                <a:latin typeface="Segoe UI"/>
                <a:ea typeface="+mn-lt"/>
                <a:cs typeface="Segoe UI Semibold"/>
              </a:rPr>
              <a:t> </a:t>
            </a:r>
            <a:r>
              <a:rPr lang="en-US" sz="1200">
                <a:ln w="3175">
                  <a:noFill/>
                </a:ln>
                <a:solidFill>
                  <a:schemeClr val="tx1"/>
                </a:solidFill>
                <a:latin typeface="Segoe UI"/>
                <a:ea typeface="+mn-lt"/>
                <a:cs typeface="Segoe UI"/>
              </a:rPr>
              <a:t> </a:t>
            </a:r>
            <a:r>
              <a:rPr lang="en-US" sz="1200">
                <a:ln w="3175">
                  <a:noFill/>
                </a:ln>
                <a:solidFill>
                  <a:schemeClr val="tx1"/>
                </a:solidFill>
                <a:ea typeface="+mn-lt"/>
                <a:cs typeface="+mn-lt"/>
              </a:rPr>
              <a:t>Establish visibility into usage and</a:t>
            </a:r>
            <a:endParaRPr lang="en-US" sz="1200">
              <a:ln w="3175">
                <a:noFill/>
              </a:ln>
              <a:solidFill>
                <a:schemeClr val="tx1"/>
              </a:solidFill>
              <a:latin typeface="Segoe UI"/>
              <a:ea typeface="+mn-lt"/>
              <a:cs typeface="Segoe UI"/>
            </a:endParaRPr>
          </a:p>
          <a:p>
            <a:pPr algn="ctr" defTabSz="914367">
              <a:defRPr/>
            </a:pPr>
            <a:r>
              <a:rPr lang="en-US" sz="1200">
                <a:ln w="3175">
                  <a:noFill/>
                </a:ln>
                <a:solidFill>
                  <a:schemeClr val="tx1"/>
                </a:solidFill>
                <a:ea typeface="+mn-lt"/>
                <a:cs typeface="+mn-lt"/>
              </a:rPr>
              <a:t>        data exposure to inform risk-based protection strategies.</a:t>
            </a:r>
            <a:endParaRPr lang="en-US">
              <a:solidFill>
                <a:schemeClr val="tx1"/>
              </a:solidFill>
            </a:endParaRPr>
          </a:p>
        </p:txBody>
      </p:sp>
      <p:cxnSp>
        <p:nvCxnSpPr>
          <p:cNvPr id="32" name="!!line2">
            <a:extLst>
              <a:ext uri="{FF2B5EF4-FFF2-40B4-BE49-F238E27FC236}">
                <a16:creationId xmlns:a16="http://schemas.microsoft.com/office/drawing/2014/main" id="{B24A1A7E-1465-89D6-3EA6-C0A98263DEEC}"/>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152BF0ED-0A19-DC54-CA95-1A190F7C95B5}"/>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0FF7817-D35D-B73D-7EC6-B5698759949F}"/>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13" name="TextBox 12">
            <a:extLst>
              <a:ext uri="{FF2B5EF4-FFF2-40B4-BE49-F238E27FC236}">
                <a16:creationId xmlns:a16="http://schemas.microsoft.com/office/drawing/2014/main" id="{7C16EAEF-F9BF-5F9F-F5DD-58D2D40260C0}"/>
              </a:ext>
            </a:extLst>
          </p:cNvPr>
          <p:cNvSpPr txBox="1">
            <a:spLocks/>
          </p:cNvSpPr>
          <p:nvPr/>
        </p:nvSpPr>
        <p:spPr>
          <a:xfrm>
            <a:off x="1397000" y="1605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Enable and Review DSPM for AI Insights</a:t>
            </a:r>
            <a:endParaRPr lang="en-US" sz="1400">
              <a:cs typeface="Segoe UI"/>
            </a:endParaRPr>
          </a:p>
        </p:txBody>
      </p:sp>
      <p:sp>
        <p:nvSpPr>
          <p:cNvPr id="28" name="Oval 27">
            <a:extLst>
              <a:ext uri="{FF2B5EF4-FFF2-40B4-BE49-F238E27FC236}">
                <a16:creationId xmlns:a16="http://schemas.microsoft.com/office/drawing/2014/main" id="{98D7DC42-5CA1-AF8E-2F4D-23BB8254DD32}"/>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0" name="Oval 29">
            <a:extLst>
              <a:ext uri="{FF2B5EF4-FFF2-40B4-BE49-F238E27FC236}">
                <a16:creationId xmlns:a16="http://schemas.microsoft.com/office/drawing/2014/main" id="{A95FBEA9-CFA9-A8E1-7B54-6F4E1A54F7E2}"/>
              </a:ext>
              <a:ext uri="{C183D7F6-B498-43B3-948B-1728B52AA6E4}">
                <adec:decorative xmlns:adec="http://schemas.microsoft.com/office/drawing/2017/decorative" val="0"/>
              </a:ext>
            </a:extLst>
          </p:cNvPr>
          <p:cNvSpPr/>
          <p:nvPr/>
        </p:nvSpPr>
        <p:spPr bwMode="auto">
          <a:xfrm>
            <a:off x="954409" y="314397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4" name="TextBox 33">
            <a:extLst>
              <a:ext uri="{FF2B5EF4-FFF2-40B4-BE49-F238E27FC236}">
                <a16:creationId xmlns:a16="http://schemas.microsoft.com/office/drawing/2014/main" id="{1EFB8000-D77E-364B-0753-DCDB2DA889F6}"/>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36" name="Graphic 39" descr="Icon of a shield">
            <a:extLst>
              <a:ext uri="{FF2B5EF4-FFF2-40B4-BE49-F238E27FC236}">
                <a16:creationId xmlns:a16="http://schemas.microsoft.com/office/drawing/2014/main" id="{2D488098-C548-F19E-91FF-E5AAE966CEDF}"/>
              </a:ext>
            </a:extLst>
          </p:cNvPr>
          <p:cNvSpPr>
            <a:spLocks/>
          </p:cNvSpPr>
          <p:nvPr/>
        </p:nvSpPr>
        <p:spPr>
          <a:xfrm>
            <a:off x="1082815" y="5119125"/>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0078D4"/>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A446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B20E0ED5-9877-842C-22C2-955FA347CC2F}"/>
              </a:ext>
            </a:extLst>
          </p:cNvPr>
          <p:cNvSpPr txBox="1"/>
          <p:nvPr/>
        </p:nvSpPr>
        <p:spPr>
          <a:xfrm>
            <a:off x="4502424" y="713805"/>
            <a:ext cx="6975774" cy="5177882"/>
          </a:xfrm>
          <a:prstGeom prst="rect">
            <a:avLst/>
          </a:prstGeom>
          <a:noFill/>
          <a:ln w="63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b="1">
                <a:solidFill>
                  <a:srgbClr val="0078D4"/>
                </a:solidFill>
                <a:cs typeface="Segoe UI"/>
              </a:rPr>
              <a:t>Enable and Review DSPM for AI Insights</a:t>
            </a:r>
          </a:p>
          <a:p>
            <a:pPr marL="342900" indent="-228600" defTabSz="914400">
              <a:spcAft>
                <a:spcPts val="600"/>
              </a:spcAft>
              <a:buFontTx/>
              <a:buAutoNum type="arabicPeriod"/>
              <a:defRPr/>
            </a:pPr>
            <a:endParaRPr lang="en-US" sz="1400">
              <a:solidFill>
                <a:srgbClr val="000000"/>
              </a:solidFill>
              <a:latin typeface="Segoe UI"/>
              <a:cs typeface="Segoe UI"/>
            </a:endParaRPr>
          </a:p>
          <a:p>
            <a:pPr defTabSz="914400" fontAlgn="auto">
              <a:defRPr/>
            </a:pPr>
            <a:r>
              <a:rPr lang="en-US" sz="1650">
                <a:solidFill>
                  <a:srgbClr val="000000"/>
                </a:solidFill>
                <a:ea typeface="+mn-lt"/>
                <a:cs typeface="+mn-lt"/>
              </a:rPr>
              <a:t>2. Review DSPM for AI Reports</a:t>
            </a:r>
            <a:endParaRPr lang="en-US">
              <a:ea typeface="+mn-lt"/>
            </a:endParaRPr>
          </a:p>
          <a:p>
            <a:pPr marL="799465" lvl="1" indent="-342900" defTabSz="914400">
              <a:spcBef>
                <a:spcPct val="0"/>
              </a:spcBef>
              <a:spcAft>
                <a:spcPct val="0"/>
              </a:spcAft>
              <a:buFont typeface="Courier New"/>
              <a:buChar char="o"/>
              <a:defRPr/>
            </a:pPr>
            <a:r>
              <a:rPr lang="en-US" sz="1400" b="1">
                <a:solidFill>
                  <a:srgbClr val="000000"/>
                </a:solidFill>
                <a:ea typeface="+mn-lt"/>
                <a:cs typeface="+mn-lt"/>
              </a:rPr>
              <a:t>User Risk Levels:</a:t>
            </a:r>
            <a:r>
              <a:rPr lang="en-US" sz="1400">
                <a:solidFill>
                  <a:srgbClr val="000000"/>
                </a:solidFill>
                <a:ea typeface="+mn-lt"/>
                <a:cs typeface="+mn-lt"/>
              </a:rPr>
              <a:t> Evaluate the risk level of users interacting with Copilot, as determined by the IRM policy. High-risk users should be considered for inclusion in adaptive protection policies and monitored closely (see Phase 3 guidance).</a:t>
            </a:r>
            <a:endParaRPr lang="en-US" sz="1750">
              <a:solidFill>
                <a:srgbClr val="FFFFFF"/>
              </a:solidFill>
              <a:ea typeface="+mn-lt"/>
              <a:cs typeface="+mn-lt"/>
            </a:endParaRPr>
          </a:p>
          <a:p>
            <a:pPr marL="799465" lvl="1" indent="-342900" defTabSz="914400">
              <a:spcBef>
                <a:spcPct val="0"/>
              </a:spcBef>
              <a:spcAft>
                <a:spcPct val="0"/>
              </a:spcAft>
              <a:buFont typeface="Courier New"/>
              <a:buChar char="o"/>
              <a:defRPr/>
            </a:pPr>
            <a:r>
              <a:rPr lang="en-US" sz="1400" b="1">
                <a:solidFill>
                  <a:srgbClr val="000000"/>
                </a:solidFill>
                <a:ea typeface="+mn-lt"/>
                <a:cs typeface="+mn-lt"/>
              </a:rPr>
              <a:t>Sensitivity Labels in Use:</a:t>
            </a:r>
            <a:r>
              <a:rPr lang="en-US" sz="1400">
                <a:solidFill>
                  <a:srgbClr val="000000"/>
                </a:solidFill>
                <a:ea typeface="+mn-lt"/>
                <a:cs typeface="+mn-lt"/>
              </a:rPr>
              <a:t> Identify the top sensitivity labels referenced in Copilot interactions. Pay special attention to:</a:t>
            </a:r>
            <a:endParaRPr lang="en-US" sz="1750">
              <a:solidFill>
                <a:srgbClr val="FFFFFF"/>
              </a:solidFill>
              <a:ea typeface="+mn-lt"/>
              <a:cs typeface="+mn-lt"/>
            </a:endParaRPr>
          </a:p>
          <a:p>
            <a:pPr marL="1256665" lvl="2" indent="-342900" defTabSz="914400">
              <a:spcBef>
                <a:spcPct val="0"/>
              </a:spcBef>
              <a:spcAft>
                <a:spcPct val="0"/>
              </a:spcAft>
              <a:buFont typeface="Wingdings"/>
              <a:buChar char="§"/>
              <a:defRPr/>
            </a:pPr>
            <a:r>
              <a:rPr lang="en-US" sz="1400">
                <a:solidFill>
                  <a:srgbClr val="000000"/>
                </a:solidFill>
                <a:ea typeface="+mn-lt"/>
                <a:cs typeface="+mn-lt"/>
              </a:rPr>
              <a:t>Unlabeled files being accessed by Copilot, which may indicate unprotected data exposure. </a:t>
            </a:r>
            <a:endParaRPr lang="en-US" sz="1750">
              <a:solidFill>
                <a:srgbClr val="FFFFFF"/>
              </a:solidFill>
              <a:ea typeface="+mn-lt"/>
              <a:cs typeface="+mn-lt"/>
            </a:endParaRPr>
          </a:p>
          <a:p>
            <a:pPr marL="1256665" lvl="2" indent="-342900" defTabSz="914400">
              <a:spcBef>
                <a:spcPct val="0"/>
              </a:spcBef>
              <a:spcAft>
                <a:spcPct val="0"/>
              </a:spcAft>
              <a:buFont typeface="Wingdings"/>
              <a:buChar char="§"/>
              <a:defRPr/>
            </a:pPr>
            <a:r>
              <a:rPr lang="en-US" sz="1400">
                <a:solidFill>
                  <a:srgbClr val="000000"/>
                </a:solidFill>
                <a:ea typeface="+mn-lt"/>
                <a:cs typeface="+mn-lt"/>
              </a:rPr>
              <a:t>Confidential or highly sensitive labeled files being accessed, which may exceed your organization’s risk tolerance.</a:t>
            </a:r>
            <a:endParaRPr lang="en-US" sz="1750">
              <a:cs typeface="Segoe UI"/>
            </a:endParaRPr>
          </a:p>
        </p:txBody>
      </p:sp>
      <p:cxnSp>
        <p:nvCxnSpPr>
          <p:cNvPr id="3" name="!!line2">
            <a:extLst>
              <a:ext uri="{FF2B5EF4-FFF2-40B4-BE49-F238E27FC236}">
                <a16:creationId xmlns:a16="http://schemas.microsoft.com/office/drawing/2014/main" id="{B0574281-4481-BD25-8E8C-64E55A289707}"/>
              </a:ext>
              <a:ext uri="{C183D7F6-B498-43B3-948B-1728B52AA6E4}">
                <adec:decorative xmlns:adec="http://schemas.microsoft.com/office/drawing/2017/decorative" val="1"/>
              </a:ext>
            </a:extLst>
          </p:cNvPr>
          <p:cNvCxnSpPr>
            <a:cxnSpLocks/>
          </p:cNvCxnSpPr>
          <p:nvPr/>
        </p:nvCxnSpPr>
        <p:spPr>
          <a:xfrm>
            <a:off x="1344109" y="3647751"/>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2033943C-C5F7-CA42-F8B7-BB2FCE24D8E3}"/>
              </a:ext>
              <a:ext uri="{C183D7F6-B498-43B3-948B-1728B52AA6E4}">
                <adec:decorative xmlns:adec="http://schemas.microsoft.com/office/drawing/2017/decorative" val="0"/>
              </a:ext>
            </a:extLst>
          </p:cNvPr>
          <p:cNvSpPr/>
          <p:nvPr/>
        </p:nvSpPr>
        <p:spPr bwMode="auto">
          <a:xfrm>
            <a:off x="950772" y="381978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4</a:t>
            </a:r>
          </a:p>
        </p:txBody>
      </p:sp>
      <p:sp>
        <p:nvSpPr>
          <p:cNvPr id="5" name="TextBox 4">
            <a:extLst>
              <a:ext uri="{FF2B5EF4-FFF2-40B4-BE49-F238E27FC236}">
                <a16:creationId xmlns:a16="http://schemas.microsoft.com/office/drawing/2014/main" id="{C4CA913F-93E2-97C3-CF04-CE71773D6945}"/>
              </a:ext>
            </a:extLst>
          </p:cNvPr>
          <p:cNvSpPr txBox="1">
            <a:spLocks/>
          </p:cNvSpPr>
          <p:nvPr/>
        </p:nvSpPr>
        <p:spPr>
          <a:xfrm>
            <a:off x="1397000" y="2367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Conduct a preliminary review in Activity Explorer</a:t>
            </a:r>
            <a:endParaRPr lang="en-US" sz="1400">
              <a:cs typeface="Segoe UI"/>
            </a:endParaRPr>
          </a:p>
        </p:txBody>
      </p:sp>
      <p:sp>
        <p:nvSpPr>
          <p:cNvPr id="10" name="TextBox 9">
            <a:extLst>
              <a:ext uri="{FF2B5EF4-FFF2-40B4-BE49-F238E27FC236}">
                <a16:creationId xmlns:a16="http://schemas.microsoft.com/office/drawing/2014/main" id="{1AC412C2-1FEE-F194-283F-D0F37302F7FA}"/>
              </a:ext>
            </a:extLst>
          </p:cNvPr>
          <p:cNvSpPr txBox="1">
            <a:spLocks/>
          </p:cNvSpPr>
          <p:nvPr/>
        </p:nvSpPr>
        <p:spPr>
          <a:xfrm>
            <a:off x="1397000" y="3139353"/>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Align User Risk Levels with Organization Risk Appetite</a:t>
            </a:r>
            <a:endParaRPr lang="en-US" sz="1400">
              <a:cs typeface="Segoe UI"/>
            </a:endParaRPr>
          </a:p>
        </p:txBody>
      </p:sp>
      <p:sp>
        <p:nvSpPr>
          <p:cNvPr id="14" name="TextBox 13">
            <a:extLst>
              <a:ext uri="{FF2B5EF4-FFF2-40B4-BE49-F238E27FC236}">
                <a16:creationId xmlns:a16="http://schemas.microsoft.com/office/drawing/2014/main" id="{95B62280-7902-C2EF-AE0D-2AF7797DA440}"/>
              </a:ext>
            </a:extLst>
          </p:cNvPr>
          <p:cNvSpPr txBox="1">
            <a:spLocks/>
          </p:cNvSpPr>
          <p:nvPr/>
        </p:nvSpPr>
        <p:spPr>
          <a:xfrm>
            <a:off x="1397000" y="375847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Monitor Agent Growth and Security Posture</a:t>
            </a:r>
            <a:endParaRPr lang="en-US" sz="1400">
              <a:cs typeface="Segoe UI"/>
            </a:endParaRPr>
          </a:p>
        </p:txBody>
      </p:sp>
      <p:sp>
        <p:nvSpPr>
          <p:cNvPr id="19" name="Title 5">
            <a:extLst>
              <a:ext uri="{FF2B5EF4-FFF2-40B4-BE49-F238E27FC236}">
                <a16:creationId xmlns:a16="http://schemas.microsoft.com/office/drawing/2014/main" id="{1C77EAC8-FF7D-2313-589F-FAC08C28E23A}"/>
              </a:ext>
            </a:extLst>
          </p:cNvPr>
          <p:cNvSpPr txBox="1">
            <a:spLocks/>
          </p:cNvSpPr>
          <p:nvPr/>
        </p:nvSpPr>
        <p:spPr>
          <a:xfrm>
            <a:off x="890984" y="923908"/>
            <a:ext cx="30561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1800" spc="0">
                <a:solidFill>
                  <a:srgbClr val="0078D4"/>
                </a:solidFill>
                <a:ea typeface="+mj-lt"/>
                <a:cs typeface="+mj-lt"/>
              </a:rPr>
              <a:t>Establish Visibility and Risk Awareness</a:t>
            </a:r>
            <a:endParaRPr lang="en-US"/>
          </a:p>
        </p:txBody>
      </p:sp>
    </p:spTree>
    <p:extLst>
      <p:ext uri="{BB962C8B-B14F-4D97-AF65-F5344CB8AC3E}">
        <p14:creationId xmlns:p14="http://schemas.microsoft.com/office/powerpoint/2010/main" val="18042471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942F5-3AC9-B39F-CB7F-CB9BF25B498D}"/>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0389915C-6491-D956-EAF8-CD5D1C4D43FA}"/>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F8E5F299-849B-4B40-EB94-C667BF09E2B7}"/>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F229D7A6-D48E-40F0-70EC-0699A9ACBAF9}"/>
              </a:ext>
              <a:ext uri="{C183D7F6-B498-43B3-948B-1728B52AA6E4}">
                <adec:decorative xmlns:adec="http://schemas.microsoft.com/office/drawing/2017/decorative" val="1"/>
              </a:ext>
            </a:extLst>
          </p:cNvPr>
          <p:cNvSpPr>
            <a:spLocks/>
          </p:cNvSpPr>
          <p:nvPr/>
        </p:nvSpPr>
        <p:spPr bwMode="auto">
          <a:xfrm>
            <a:off x="933634" y="4539719"/>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spcBef>
                <a:spcPts val="600"/>
              </a:spcBef>
              <a:spcAft>
                <a:spcPts val="600"/>
              </a:spcAft>
              <a:defRPr/>
            </a:pPr>
            <a:endParaRPr lang="en-US" sz="1200">
              <a:ln w="3175">
                <a:noFill/>
              </a:ln>
              <a:solidFill>
                <a:schemeClr val="tx1"/>
              </a:solidFill>
              <a:latin typeface="Segoe UI"/>
              <a:ea typeface="+mn-lt"/>
              <a:cs typeface="Segoe UI Semibold"/>
            </a:endParaRPr>
          </a:p>
          <a:p>
            <a:pPr algn="ctr" defTabSz="914367">
              <a:defRPr/>
            </a:pPr>
            <a:r>
              <a:rPr lang="en-US" sz="1200">
                <a:ln w="3175">
                  <a:noFill/>
                </a:ln>
                <a:solidFill>
                  <a:schemeClr val="tx1"/>
                </a:solidFill>
                <a:latin typeface="Segoe UI"/>
                <a:ea typeface="+mn-lt"/>
                <a:cs typeface="Segoe UI Semibold"/>
              </a:rPr>
              <a:t>  </a:t>
            </a:r>
            <a:r>
              <a:rPr lang="en-US" sz="1200">
                <a:ln w="3175">
                  <a:noFill/>
                </a:ln>
                <a:solidFill>
                  <a:schemeClr val="tx1"/>
                </a:solidFill>
                <a:latin typeface="Segoe UI"/>
                <a:ea typeface="+mn-lt"/>
                <a:cs typeface="Segoe UI"/>
              </a:rPr>
              <a:t> Establish visibility into usage and</a:t>
            </a:r>
          </a:p>
          <a:p>
            <a:pPr algn="ctr" defTabSz="914367">
              <a:defRPr/>
            </a:pPr>
            <a:r>
              <a:rPr lang="en-US" sz="1200">
                <a:ln w="3175">
                  <a:noFill/>
                </a:ln>
                <a:solidFill>
                  <a:schemeClr val="tx1"/>
                </a:solidFill>
                <a:latin typeface="Segoe UI"/>
                <a:ea typeface="+mn-lt"/>
                <a:cs typeface="Segoe UI"/>
              </a:rPr>
              <a:t>        data exposure to inform risk-based protection strategies.</a:t>
            </a:r>
            <a:endParaRPr lang="en-US">
              <a:solidFill>
                <a:schemeClr val="tx1"/>
              </a:solidFill>
            </a:endParaRPr>
          </a:p>
        </p:txBody>
      </p:sp>
      <p:cxnSp>
        <p:nvCxnSpPr>
          <p:cNvPr id="32" name="!!line2">
            <a:extLst>
              <a:ext uri="{FF2B5EF4-FFF2-40B4-BE49-F238E27FC236}">
                <a16:creationId xmlns:a16="http://schemas.microsoft.com/office/drawing/2014/main" id="{2D8B2ED3-FF57-B771-E1F1-0E680211ED39}"/>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F3CD487F-B83A-DECA-87EC-6C37C8B73228}"/>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BF2E93C-13CA-942F-0E6B-0617CAD13F96}"/>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13" name="TextBox 12">
            <a:extLst>
              <a:ext uri="{FF2B5EF4-FFF2-40B4-BE49-F238E27FC236}">
                <a16:creationId xmlns:a16="http://schemas.microsoft.com/office/drawing/2014/main" id="{968F48CF-7B95-A445-E79C-011B4055CEF9}"/>
              </a:ext>
            </a:extLst>
          </p:cNvPr>
          <p:cNvSpPr txBox="1">
            <a:spLocks/>
          </p:cNvSpPr>
          <p:nvPr/>
        </p:nvSpPr>
        <p:spPr>
          <a:xfrm>
            <a:off x="1397000" y="1605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Enable and Review DSPM for AI Insights</a:t>
            </a:r>
            <a:endParaRPr lang="en-US" sz="1400">
              <a:cs typeface="Segoe UI"/>
            </a:endParaRPr>
          </a:p>
        </p:txBody>
      </p:sp>
      <p:sp>
        <p:nvSpPr>
          <p:cNvPr id="28" name="Oval 27">
            <a:extLst>
              <a:ext uri="{FF2B5EF4-FFF2-40B4-BE49-F238E27FC236}">
                <a16:creationId xmlns:a16="http://schemas.microsoft.com/office/drawing/2014/main" id="{53F0F414-9398-615A-AA8A-531CA7162D24}"/>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0" name="Oval 29">
            <a:extLst>
              <a:ext uri="{FF2B5EF4-FFF2-40B4-BE49-F238E27FC236}">
                <a16:creationId xmlns:a16="http://schemas.microsoft.com/office/drawing/2014/main" id="{1A3E5134-CE76-EC09-07E8-F5E60836E4C4}"/>
              </a:ext>
              <a:ext uri="{C183D7F6-B498-43B3-948B-1728B52AA6E4}">
                <adec:decorative xmlns:adec="http://schemas.microsoft.com/office/drawing/2017/decorative" val="0"/>
              </a:ext>
            </a:extLst>
          </p:cNvPr>
          <p:cNvSpPr/>
          <p:nvPr/>
        </p:nvSpPr>
        <p:spPr bwMode="auto">
          <a:xfrm>
            <a:off x="954409" y="314397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4" name="TextBox 33">
            <a:extLst>
              <a:ext uri="{FF2B5EF4-FFF2-40B4-BE49-F238E27FC236}">
                <a16:creationId xmlns:a16="http://schemas.microsoft.com/office/drawing/2014/main" id="{C033D27E-1EE2-D0D1-3F67-D89FA150C9A4}"/>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36" name="Graphic 39" descr="Icon of a shield">
            <a:extLst>
              <a:ext uri="{FF2B5EF4-FFF2-40B4-BE49-F238E27FC236}">
                <a16:creationId xmlns:a16="http://schemas.microsoft.com/office/drawing/2014/main" id="{126244CD-368A-B7B7-ECD3-E92DCCD07B52}"/>
              </a:ext>
            </a:extLst>
          </p:cNvPr>
          <p:cNvSpPr>
            <a:spLocks/>
          </p:cNvSpPr>
          <p:nvPr/>
        </p:nvSpPr>
        <p:spPr>
          <a:xfrm>
            <a:off x="1082815" y="5119125"/>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0078D4"/>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A446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35375CE8-0204-F786-C1A6-17738F57A630}"/>
              </a:ext>
            </a:extLst>
          </p:cNvPr>
          <p:cNvSpPr txBox="1"/>
          <p:nvPr/>
        </p:nvSpPr>
        <p:spPr>
          <a:xfrm>
            <a:off x="4502424" y="713805"/>
            <a:ext cx="6975774" cy="5177882"/>
          </a:xfrm>
          <a:prstGeom prst="rect">
            <a:avLst/>
          </a:prstGeom>
          <a:noFill/>
          <a:ln w="63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b="1">
                <a:solidFill>
                  <a:srgbClr val="0078D4"/>
                </a:solidFill>
                <a:ea typeface="+mn-lt"/>
                <a:cs typeface="+mn-lt"/>
              </a:rPr>
              <a:t>Conduct a Preliminary Review in Activity Explorer</a:t>
            </a:r>
            <a:endParaRPr lang="en-US" b="1">
              <a:ea typeface="+mn-lt"/>
              <a:cs typeface="+mn-lt"/>
            </a:endParaRPr>
          </a:p>
          <a:p>
            <a:pPr marL="342900" indent="-228600" defTabSz="914400">
              <a:spcAft>
                <a:spcPts val="600"/>
              </a:spcAft>
              <a:buAutoNum type="arabicPeriod"/>
              <a:defRPr/>
            </a:pPr>
            <a:endParaRPr lang="en-US" sz="1650">
              <a:solidFill>
                <a:srgbClr val="000000"/>
              </a:solidFill>
              <a:ea typeface="+mn-lt"/>
              <a:cs typeface="+mn-lt"/>
            </a:endParaRPr>
          </a:p>
          <a:p>
            <a:pPr marL="457200" indent="-342900" defTabSz="914400">
              <a:spcAft>
                <a:spcPts val="600"/>
              </a:spcAft>
              <a:buAutoNum type="arabicPeriod"/>
              <a:defRPr/>
            </a:pPr>
            <a:r>
              <a:rPr lang="en-US" sz="1650">
                <a:solidFill>
                  <a:srgbClr val="000000"/>
                </a:solidFill>
                <a:ea typeface="+mn-lt"/>
                <a:cs typeface="+mn-lt"/>
              </a:rPr>
              <a:t>Begin with a preliminary review of Copilot interactions using DSPM for AI Activity Explorer</a:t>
            </a:r>
            <a:endParaRPr lang="en-US">
              <a:ea typeface="+mn-lt"/>
            </a:endParaRPr>
          </a:p>
          <a:p>
            <a:pPr marL="742315" lvl="1" indent="-285750" defTabSz="914400" fontAlgn="base">
              <a:spcBef>
                <a:spcPct val="0"/>
              </a:spcBef>
              <a:spcAft>
                <a:spcPct val="0"/>
              </a:spcAft>
              <a:buFont typeface="Courier New"/>
              <a:buChar char="o"/>
              <a:defRPr/>
            </a:pPr>
            <a:r>
              <a:rPr lang="en-US" sz="1400">
                <a:solidFill>
                  <a:srgbClr val="000000"/>
                </a:solidFill>
                <a:ea typeface="+mn-lt"/>
                <a:cs typeface="+mn-lt"/>
              </a:rPr>
              <a:t>Filter by Copilot or specific agents to view interaction-level activity details.</a:t>
            </a:r>
            <a:endParaRPr lang="en-US" sz="1400">
              <a:ea typeface="+mn-lt"/>
              <a:cs typeface="Segoe UI"/>
            </a:endParaRPr>
          </a:p>
          <a:p>
            <a:pPr marL="742315" lvl="1" indent="-285750" defTabSz="914400" fontAlgn="base">
              <a:spcBef>
                <a:spcPct val="0"/>
              </a:spcBef>
              <a:spcAft>
                <a:spcPct val="0"/>
              </a:spcAft>
              <a:buFont typeface="Courier New"/>
              <a:buChar char="o"/>
              <a:defRPr/>
            </a:pPr>
            <a:r>
              <a:rPr lang="en-US" sz="1400">
                <a:solidFill>
                  <a:srgbClr val="000000"/>
                </a:solidFill>
                <a:ea typeface="+mn-lt"/>
                <a:cs typeface="+mn-lt"/>
              </a:rPr>
              <a:t>Review the actual prompt and response text to understand the nature of user queries and Copilot’s replies.</a:t>
            </a:r>
            <a:endParaRPr lang="en-US" sz="1400">
              <a:ea typeface="+mn-lt"/>
              <a:cs typeface="Segoe UI"/>
            </a:endParaRPr>
          </a:p>
          <a:p>
            <a:pPr marL="742315" lvl="1" indent="-285750" defTabSz="914400" fontAlgn="base">
              <a:spcBef>
                <a:spcPct val="0"/>
              </a:spcBef>
              <a:spcAft>
                <a:spcPct val="0"/>
              </a:spcAft>
              <a:buFont typeface="Courier New"/>
              <a:buChar char="o"/>
              <a:defRPr/>
            </a:pPr>
            <a:r>
              <a:rPr lang="en-US" sz="1400">
                <a:solidFill>
                  <a:srgbClr val="000000"/>
                </a:solidFill>
                <a:ea typeface="+mn-lt"/>
                <a:cs typeface="+mn-lt"/>
              </a:rPr>
              <a:t>Apply filters to prioritize reviewing activities involving:</a:t>
            </a:r>
            <a:endParaRPr lang="en-US" sz="1400">
              <a:ea typeface="+mn-lt"/>
              <a:cs typeface="+mn-lt"/>
            </a:endParaRPr>
          </a:p>
          <a:p>
            <a:pPr marL="1199515" lvl="2" indent="-285750" defTabSz="914400" fontAlgn="base">
              <a:spcBef>
                <a:spcPct val="0"/>
              </a:spcBef>
              <a:spcAft>
                <a:spcPct val="0"/>
              </a:spcAft>
              <a:buFont typeface="Wingdings"/>
              <a:buChar char="§"/>
              <a:defRPr/>
            </a:pPr>
            <a:r>
              <a:rPr lang="en-US" sz="1400">
                <a:solidFill>
                  <a:srgbClr val="000000"/>
                </a:solidFill>
                <a:ea typeface="+mn-lt"/>
                <a:cs typeface="+mn-lt"/>
              </a:rPr>
              <a:t>High-risk users (as defined by IRM policies)</a:t>
            </a:r>
            <a:endParaRPr lang="en-US" sz="1400">
              <a:ea typeface="+mn-lt"/>
              <a:cs typeface="+mn-lt"/>
            </a:endParaRPr>
          </a:p>
          <a:p>
            <a:pPr marL="1199515" lvl="2" indent="-285750" defTabSz="914400" fontAlgn="base">
              <a:spcBef>
                <a:spcPct val="0"/>
              </a:spcBef>
              <a:spcAft>
                <a:spcPct val="0"/>
              </a:spcAft>
              <a:buFont typeface="Wingdings"/>
              <a:buChar char="§"/>
              <a:defRPr/>
            </a:pPr>
            <a:r>
              <a:rPr lang="en-US" sz="1400">
                <a:solidFill>
                  <a:srgbClr val="000000"/>
                </a:solidFill>
                <a:ea typeface="+mn-lt"/>
                <a:cs typeface="+mn-lt"/>
              </a:rPr>
              <a:t>Most sensitive information types (SITs)</a:t>
            </a:r>
            <a:endParaRPr lang="en-US" sz="1400">
              <a:ea typeface="+mn-lt"/>
              <a:cs typeface="+mn-lt"/>
            </a:endParaRPr>
          </a:p>
          <a:p>
            <a:pPr marL="1199515" lvl="2" indent="-285750" defTabSz="914400" fontAlgn="base">
              <a:spcBef>
                <a:spcPct val="0"/>
              </a:spcBef>
              <a:spcAft>
                <a:spcPct val="0"/>
              </a:spcAft>
              <a:buFont typeface="Wingdings"/>
              <a:buChar char="§"/>
              <a:defRPr/>
            </a:pPr>
            <a:r>
              <a:rPr lang="en-US" sz="1400">
                <a:solidFill>
                  <a:srgbClr val="000000"/>
                </a:solidFill>
                <a:ea typeface="+mn-lt"/>
                <a:cs typeface="+mn-lt"/>
              </a:rPr>
              <a:t>Highly confidential sensitivity labels</a:t>
            </a:r>
            <a:endParaRPr lang="en-US" sz="1400">
              <a:ea typeface="+mn-lt"/>
              <a:cs typeface="+mn-lt"/>
            </a:endParaRPr>
          </a:p>
          <a:p>
            <a:pPr marL="1199515" lvl="2" indent="-285750" defTabSz="914400" fontAlgn="base">
              <a:spcBef>
                <a:spcPct val="0"/>
              </a:spcBef>
              <a:spcAft>
                <a:spcPct val="0"/>
              </a:spcAft>
              <a:buFont typeface="Wingdings"/>
              <a:buChar char="§"/>
              <a:defRPr/>
            </a:pPr>
            <a:r>
              <a:rPr lang="en-US" sz="1400">
                <a:solidFill>
                  <a:srgbClr val="000000"/>
                </a:solidFill>
                <a:ea typeface="+mn-lt"/>
                <a:cs typeface="+mn-lt"/>
              </a:rPr>
              <a:t>You will also be able to view </a:t>
            </a:r>
            <a:r>
              <a:rPr lang="en-US" sz="1400" b="1">
                <a:solidFill>
                  <a:srgbClr val="000000"/>
                </a:solidFill>
                <a:ea typeface="+mn-lt"/>
                <a:cs typeface="+mn-lt"/>
              </a:rPr>
              <a:t>web query data</a:t>
            </a:r>
            <a:r>
              <a:rPr lang="en-US" sz="1400">
                <a:solidFill>
                  <a:srgbClr val="000000"/>
                </a:solidFill>
                <a:ea typeface="+mn-lt"/>
                <a:cs typeface="+mn-lt"/>
              </a:rPr>
              <a:t>, which shows what information is being accessed or transmitted beyond your tenant boundary.</a:t>
            </a:r>
            <a:endParaRPr lang="en-US" sz="1400">
              <a:ea typeface="+mn-lt"/>
              <a:cs typeface="+mn-lt"/>
            </a:endParaRPr>
          </a:p>
          <a:p>
            <a:pPr marL="799465" lvl="1" indent="-342900" defTabSz="914400">
              <a:spcBef>
                <a:spcPct val="0"/>
              </a:spcBef>
              <a:spcAft>
                <a:spcPct val="0"/>
              </a:spcAft>
              <a:buFont typeface="Courier New"/>
              <a:buChar char="o"/>
              <a:defRPr/>
            </a:pPr>
            <a:endParaRPr lang="en-US" sz="1400">
              <a:solidFill>
                <a:srgbClr val="000000"/>
              </a:solidFill>
              <a:cs typeface="Segoe UI"/>
            </a:endParaRPr>
          </a:p>
        </p:txBody>
      </p:sp>
      <p:cxnSp>
        <p:nvCxnSpPr>
          <p:cNvPr id="3" name="!!line2">
            <a:extLst>
              <a:ext uri="{FF2B5EF4-FFF2-40B4-BE49-F238E27FC236}">
                <a16:creationId xmlns:a16="http://schemas.microsoft.com/office/drawing/2014/main" id="{40188640-6B1F-515E-F85E-CB4467DB098F}"/>
              </a:ext>
              <a:ext uri="{C183D7F6-B498-43B3-948B-1728B52AA6E4}">
                <adec:decorative xmlns:adec="http://schemas.microsoft.com/office/drawing/2017/decorative" val="1"/>
              </a:ext>
            </a:extLst>
          </p:cNvPr>
          <p:cNvCxnSpPr>
            <a:cxnSpLocks/>
          </p:cNvCxnSpPr>
          <p:nvPr/>
        </p:nvCxnSpPr>
        <p:spPr>
          <a:xfrm>
            <a:off x="1344109" y="3657690"/>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50C5815F-D5E3-DBD0-EA51-DE9557EB3C09}"/>
              </a:ext>
              <a:ext uri="{C183D7F6-B498-43B3-948B-1728B52AA6E4}">
                <adec:decorative xmlns:adec="http://schemas.microsoft.com/office/drawing/2017/decorative" val="0"/>
              </a:ext>
            </a:extLst>
          </p:cNvPr>
          <p:cNvSpPr/>
          <p:nvPr/>
        </p:nvSpPr>
        <p:spPr bwMode="auto">
          <a:xfrm>
            <a:off x="950772" y="381978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4</a:t>
            </a:r>
          </a:p>
        </p:txBody>
      </p:sp>
      <p:sp>
        <p:nvSpPr>
          <p:cNvPr id="2" name="TextBox 1">
            <a:extLst>
              <a:ext uri="{FF2B5EF4-FFF2-40B4-BE49-F238E27FC236}">
                <a16:creationId xmlns:a16="http://schemas.microsoft.com/office/drawing/2014/main" id="{F2F2F4F7-C272-2B92-E513-E23FF1B223B8}"/>
              </a:ext>
            </a:extLst>
          </p:cNvPr>
          <p:cNvSpPr txBox="1">
            <a:spLocks/>
          </p:cNvSpPr>
          <p:nvPr/>
        </p:nvSpPr>
        <p:spPr>
          <a:xfrm>
            <a:off x="1397000" y="2367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Conduct a preliminary review in Activity Explorer</a:t>
            </a:r>
            <a:endParaRPr lang="en-US" sz="1400">
              <a:cs typeface="Segoe UI"/>
            </a:endParaRPr>
          </a:p>
        </p:txBody>
      </p:sp>
      <p:sp>
        <p:nvSpPr>
          <p:cNvPr id="9" name="TextBox 8">
            <a:extLst>
              <a:ext uri="{FF2B5EF4-FFF2-40B4-BE49-F238E27FC236}">
                <a16:creationId xmlns:a16="http://schemas.microsoft.com/office/drawing/2014/main" id="{C2DB25EE-DAEB-48A5-541E-8A29391D8860}"/>
              </a:ext>
            </a:extLst>
          </p:cNvPr>
          <p:cNvSpPr txBox="1">
            <a:spLocks/>
          </p:cNvSpPr>
          <p:nvPr/>
        </p:nvSpPr>
        <p:spPr>
          <a:xfrm>
            <a:off x="1397000" y="3139353"/>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Align User Risk Levels with Organization Risk Appetite</a:t>
            </a:r>
            <a:endParaRPr lang="en-US" sz="1400">
              <a:cs typeface="Segoe UI"/>
            </a:endParaRPr>
          </a:p>
        </p:txBody>
      </p:sp>
      <p:sp>
        <p:nvSpPr>
          <p:cNvPr id="11" name="TextBox 10">
            <a:extLst>
              <a:ext uri="{FF2B5EF4-FFF2-40B4-BE49-F238E27FC236}">
                <a16:creationId xmlns:a16="http://schemas.microsoft.com/office/drawing/2014/main" id="{BB66B74F-DC9D-ACCE-65FF-A97CD4908692}"/>
              </a:ext>
            </a:extLst>
          </p:cNvPr>
          <p:cNvSpPr txBox="1">
            <a:spLocks/>
          </p:cNvSpPr>
          <p:nvPr/>
        </p:nvSpPr>
        <p:spPr>
          <a:xfrm>
            <a:off x="1397000" y="375847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Monitor Agent Growth and Security Posture</a:t>
            </a:r>
            <a:endParaRPr lang="en-US" sz="1400">
              <a:cs typeface="Segoe UI"/>
            </a:endParaRPr>
          </a:p>
        </p:txBody>
      </p:sp>
      <p:sp>
        <p:nvSpPr>
          <p:cNvPr id="18" name="Title 5">
            <a:extLst>
              <a:ext uri="{FF2B5EF4-FFF2-40B4-BE49-F238E27FC236}">
                <a16:creationId xmlns:a16="http://schemas.microsoft.com/office/drawing/2014/main" id="{C2491F70-D4F6-1A8A-EC05-F0F373C27C92}"/>
              </a:ext>
            </a:extLst>
          </p:cNvPr>
          <p:cNvSpPr txBox="1">
            <a:spLocks/>
          </p:cNvSpPr>
          <p:nvPr/>
        </p:nvSpPr>
        <p:spPr>
          <a:xfrm>
            <a:off x="890984" y="923908"/>
            <a:ext cx="30561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1800" spc="0">
                <a:solidFill>
                  <a:srgbClr val="0078D4"/>
                </a:solidFill>
                <a:ea typeface="+mj-lt"/>
                <a:cs typeface="+mj-lt"/>
              </a:rPr>
              <a:t>Establish Visibility and Risk Awareness</a:t>
            </a:r>
            <a:endParaRPr lang="en-US"/>
          </a:p>
        </p:txBody>
      </p:sp>
    </p:spTree>
    <p:extLst>
      <p:ext uri="{BB962C8B-B14F-4D97-AF65-F5344CB8AC3E}">
        <p14:creationId xmlns:p14="http://schemas.microsoft.com/office/powerpoint/2010/main" val="23393060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4CFDD-2977-3F1C-8D31-02DA7BD7FC54}"/>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53B01626-FFC8-2487-B5D0-58C4E10A4F15}"/>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CDC2D3E5-CDEB-79CA-176E-479239EC344B}"/>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D0348953-9365-DBA3-BEA9-F8EB0A27EB7C}"/>
              </a:ext>
              <a:ext uri="{C183D7F6-B498-43B3-948B-1728B52AA6E4}">
                <adec:decorative xmlns:adec="http://schemas.microsoft.com/office/drawing/2017/decorative" val="1"/>
              </a:ext>
            </a:extLst>
          </p:cNvPr>
          <p:cNvSpPr>
            <a:spLocks/>
          </p:cNvSpPr>
          <p:nvPr/>
        </p:nvSpPr>
        <p:spPr bwMode="auto">
          <a:xfrm>
            <a:off x="933634" y="4539719"/>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spcBef>
                <a:spcPts val="600"/>
              </a:spcBef>
              <a:spcAft>
                <a:spcPts val="600"/>
              </a:spcAft>
              <a:defRPr/>
            </a:pPr>
            <a:endParaRPr lang="en-US" sz="1200">
              <a:ln w="3175">
                <a:noFill/>
              </a:ln>
              <a:solidFill>
                <a:schemeClr val="tx1"/>
              </a:solidFill>
              <a:latin typeface="Segoe UI"/>
              <a:ea typeface="+mn-lt"/>
              <a:cs typeface="Segoe UI Semibold"/>
            </a:endParaRPr>
          </a:p>
          <a:p>
            <a:pPr algn="ctr" defTabSz="914367">
              <a:defRPr/>
            </a:pPr>
            <a:r>
              <a:rPr lang="en-US" sz="1200">
                <a:ln w="3175">
                  <a:noFill/>
                </a:ln>
                <a:solidFill>
                  <a:schemeClr val="tx1"/>
                </a:solidFill>
                <a:latin typeface="Segoe UI"/>
                <a:ea typeface="+mn-lt"/>
                <a:cs typeface="Segoe UI Semibold"/>
              </a:rPr>
              <a:t> </a:t>
            </a:r>
            <a:r>
              <a:rPr lang="en-US" sz="1200">
                <a:ln w="3175">
                  <a:noFill/>
                </a:ln>
                <a:solidFill>
                  <a:schemeClr val="tx1"/>
                </a:solidFill>
                <a:latin typeface="Segoe UI"/>
                <a:ea typeface="+mn-lt"/>
                <a:cs typeface="Segoe UI"/>
              </a:rPr>
              <a:t> Establish visibility into usage and</a:t>
            </a:r>
          </a:p>
          <a:p>
            <a:pPr algn="ctr" defTabSz="914367">
              <a:defRPr/>
            </a:pPr>
            <a:r>
              <a:rPr lang="en-US" sz="1200">
                <a:ln w="3175">
                  <a:noFill/>
                </a:ln>
                <a:solidFill>
                  <a:schemeClr val="tx1"/>
                </a:solidFill>
                <a:latin typeface="Segoe UI"/>
                <a:ea typeface="+mn-lt"/>
                <a:cs typeface="Segoe UI"/>
              </a:rPr>
              <a:t>        data exposure to inform risk-based protection strategies.</a:t>
            </a:r>
            <a:endParaRPr lang="en-US">
              <a:solidFill>
                <a:schemeClr val="tx1"/>
              </a:solidFill>
            </a:endParaRPr>
          </a:p>
        </p:txBody>
      </p:sp>
      <p:cxnSp>
        <p:nvCxnSpPr>
          <p:cNvPr id="32" name="!!line2">
            <a:extLst>
              <a:ext uri="{FF2B5EF4-FFF2-40B4-BE49-F238E27FC236}">
                <a16:creationId xmlns:a16="http://schemas.microsoft.com/office/drawing/2014/main" id="{EBF3A0D5-070C-07A8-A5FC-48A7970E3B62}"/>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E865C729-E82D-0CAC-2A67-E334633248AA}"/>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C24DB790-DEA7-A368-D443-2846AA422EE5}"/>
              </a:ext>
            </a:extLst>
          </p:cNvPr>
          <p:cNvSpPr>
            <a:spLocks noGrp="1"/>
          </p:cNvSpPr>
          <p:nvPr>
            <p:ph type="title"/>
          </p:nvPr>
        </p:nvSpPr>
        <p:spPr>
          <a:xfrm>
            <a:off x="881459" y="897802"/>
            <a:ext cx="3056156" cy="553998"/>
          </a:xfrm>
        </p:spPr>
        <p:txBody>
          <a:bodyPr/>
          <a:lstStyle/>
          <a:p>
            <a:r>
              <a:rPr lang="en-US" sz="1800" spc="0">
                <a:solidFill>
                  <a:srgbClr val="0078D4"/>
                </a:solidFill>
                <a:ea typeface="+mj-lt"/>
                <a:cs typeface="+mj-lt"/>
              </a:rPr>
              <a:t>Establish Visibility and Risk Awareness</a:t>
            </a:r>
            <a:endParaRPr lang="en-US"/>
          </a:p>
        </p:txBody>
      </p:sp>
      <p:sp>
        <p:nvSpPr>
          <p:cNvPr id="16" name="Oval 15">
            <a:extLst>
              <a:ext uri="{FF2B5EF4-FFF2-40B4-BE49-F238E27FC236}">
                <a16:creationId xmlns:a16="http://schemas.microsoft.com/office/drawing/2014/main" id="{EDF91EF0-D30B-2E1A-5381-AE5B8F372237}"/>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13" name="TextBox 12">
            <a:extLst>
              <a:ext uri="{FF2B5EF4-FFF2-40B4-BE49-F238E27FC236}">
                <a16:creationId xmlns:a16="http://schemas.microsoft.com/office/drawing/2014/main" id="{166B8A66-EEA9-B03D-0936-3E6BBE555B35}"/>
              </a:ext>
            </a:extLst>
          </p:cNvPr>
          <p:cNvSpPr txBox="1">
            <a:spLocks/>
          </p:cNvSpPr>
          <p:nvPr/>
        </p:nvSpPr>
        <p:spPr>
          <a:xfrm>
            <a:off x="1397000" y="1605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Enable and Review DSPM for AI Insights</a:t>
            </a:r>
            <a:endParaRPr lang="en-US" sz="1400">
              <a:cs typeface="Segoe UI"/>
            </a:endParaRPr>
          </a:p>
        </p:txBody>
      </p:sp>
      <p:sp>
        <p:nvSpPr>
          <p:cNvPr id="28" name="Oval 27">
            <a:extLst>
              <a:ext uri="{FF2B5EF4-FFF2-40B4-BE49-F238E27FC236}">
                <a16:creationId xmlns:a16="http://schemas.microsoft.com/office/drawing/2014/main" id="{6D80B30E-F164-DC7D-76F5-933A8B509573}"/>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0" name="Oval 29">
            <a:extLst>
              <a:ext uri="{FF2B5EF4-FFF2-40B4-BE49-F238E27FC236}">
                <a16:creationId xmlns:a16="http://schemas.microsoft.com/office/drawing/2014/main" id="{444127ED-456F-AAFD-B627-5D9816CB3532}"/>
              </a:ext>
              <a:ext uri="{C183D7F6-B498-43B3-948B-1728B52AA6E4}">
                <adec:decorative xmlns:adec="http://schemas.microsoft.com/office/drawing/2017/decorative" val="0"/>
              </a:ext>
            </a:extLst>
          </p:cNvPr>
          <p:cNvSpPr/>
          <p:nvPr/>
        </p:nvSpPr>
        <p:spPr bwMode="auto">
          <a:xfrm>
            <a:off x="954409" y="314397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4" name="TextBox 33">
            <a:extLst>
              <a:ext uri="{FF2B5EF4-FFF2-40B4-BE49-F238E27FC236}">
                <a16:creationId xmlns:a16="http://schemas.microsoft.com/office/drawing/2014/main" id="{5C905C28-4F9C-18A4-1CBE-A06862DF64AA}"/>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36" name="Graphic 39" descr="Icon of a shield">
            <a:extLst>
              <a:ext uri="{FF2B5EF4-FFF2-40B4-BE49-F238E27FC236}">
                <a16:creationId xmlns:a16="http://schemas.microsoft.com/office/drawing/2014/main" id="{FAE4DDD9-2E92-6CDD-77AE-C7E3E5B6A674}"/>
              </a:ext>
            </a:extLst>
          </p:cNvPr>
          <p:cNvSpPr>
            <a:spLocks/>
          </p:cNvSpPr>
          <p:nvPr/>
        </p:nvSpPr>
        <p:spPr>
          <a:xfrm>
            <a:off x="1082815" y="5119125"/>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0078D4"/>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A446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0C60B7B4-D24B-9EC8-C38B-A80C65311F35}"/>
              </a:ext>
            </a:extLst>
          </p:cNvPr>
          <p:cNvSpPr txBox="1"/>
          <p:nvPr/>
        </p:nvSpPr>
        <p:spPr>
          <a:xfrm>
            <a:off x="4502424" y="713805"/>
            <a:ext cx="6975774" cy="5177882"/>
          </a:xfrm>
          <a:prstGeom prst="rect">
            <a:avLst/>
          </a:prstGeom>
          <a:noFill/>
          <a:ln w="63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b="1" dirty="0">
                <a:solidFill>
                  <a:srgbClr val="0078D4"/>
                </a:solidFill>
                <a:ea typeface="+mn-lt"/>
                <a:cs typeface="+mn-lt"/>
              </a:rPr>
              <a:t>Align User Risk Levels with Organization Risk Appetite</a:t>
            </a:r>
            <a:endParaRPr lang="en-US" b="1" dirty="0">
              <a:ea typeface="+mn-lt"/>
              <a:cs typeface="+mn-lt"/>
            </a:endParaRPr>
          </a:p>
          <a:p>
            <a:pPr marL="342900" indent="-228600" defTabSz="914400">
              <a:spcAft>
                <a:spcPts val="600"/>
              </a:spcAft>
              <a:buAutoNum type="arabicPeriod"/>
              <a:defRPr/>
            </a:pPr>
            <a:endParaRPr lang="en-US" sz="1650" dirty="0">
              <a:solidFill>
                <a:srgbClr val="000000"/>
              </a:solidFill>
              <a:ea typeface="+mn-lt"/>
              <a:cs typeface="+mn-lt"/>
            </a:endParaRPr>
          </a:p>
          <a:p>
            <a:pPr marL="457200" indent="-342900" defTabSz="914400">
              <a:spcAft>
                <a:spcPts val="600"/>
              </a:spcAft>
              <a:buAutoNum type="arabicPeriod"/>
              <a:defRPr/>
            </a:pPr>
            <a:r>
              <a:rPr lang="en-US" sz="1650" dirty="0">
                <a:solidFill>
                  <a:srgbClr val="000000"/>
                </a:solidFill>
                <a:ea typeface="+mn-lt"/>
                <a:cs typeface="+mn-lt"/>
              </a:rPr>
              <a:t>Adjust user risk levels in IRM to reflect your organization’s definition of risky behavior</a:t>
            </a:r>
            <a:endParaRPr lang="en-US" dirty="0">
              <a:ea typeface="+mn-lt"/>
              <a:cs typeface="+mn-lt"/>
            </a:endParaRPr>
          </a:p>
          <a:p>
            <a:pPr marL="742315" lvl="1" indent="-285750" defTabSz="914400" fontAlgn="base">
              <a:spcBef>
                <a:spcPct val="0"/>
              </a:spcBef>
              <a:spcAft>
                <a:spcPct val="0"/>
              </a:spcAft>
              <a:buFont typeface="Courier New"/>
              <a:buChar char="o"/>
              <a:defRPr/>
            </a:pPr>
            <a:r>
              <a:rPr lang="en-US" sz="1400" dirty="0">
                <a:solidFill>
                  <a:srgbClr val="000000"/>
                </a:solidFill>
                <a:ea typeface="+mn-lt"/>
                <a:cs typeface="+mn-lt"/>
              </a:rPr>
              <a:t>Navigate to Microsoft Purview Insider Risk Management (IRM).</a:t>
            </a:r>
            <a:endParaRPr lang="en-US" sz="1400" dirty="0">
              <a:ea typeface="+mn-lt"/>
              <a:cs typeface="Segoe UI"/>
            </a:endParaRPr>
          </a:p>
          <a:p>
            <a:pPr marL="742315" lvl="1" indent="-285750" defTabSz="914400" fontAlgn="base">
              <a:spcBef>
                <a:spcPct val="0"/>
              </a:spcBef>
              <a:spcAft>
                <a:spcPct val="0"/>
              </a:spcAft>
              <a:buFont typeface="Courier New"/>
              <a:buChar char="o"/>
              <a:defRPr/>
            </a:pPr>
            <a:r>
              <a:rPr lang="en-US" sz="1400" dirty="0">
                <a:solidFill>
                  <a:srgbClr val="000000"/>
                </a:solidFill>
                <a:ea typeface="+mn-lt"/>
                <a:cs typeface="+mn-lt"/>
              </a:rPr>
              <a:t>Review and calibrate user risk levels based on:</a:t>
            </a:r>
            <a:endParaRPr lang="en-US" sz="1400" dirty="0">
              <a:ea typeface="+mn-lt"/>
              <a:cs typeface="+mn-lt"/>
            </a:endParaRPr>
          </a:p>
          <a:p>
            <a:pPr marL="1199515" lvl="2" indent="-285750" defTabSz="914400" fontAlgn="base">
              <a:spcBef>
                <a:spcPct val="0"/>
              </a:spcBef>
              <a:spcAft>
                <a:spcPct val="0"/>
              </a:spcAft>
              <a:buFont typeface="Wingdings"/>
              <a:buChar char="§"/>
              <a:defRPr/>
            </a:pPr>
            <a:r>
              <a:rPr lang="en-US" sz="1400" dirty="0">
                <a:solidFill>
                  <a:srgbClr val="000000"/>
                </a:solidFill>
                <a:ea typeface="+mn-lt"/>
                <a:cs typeface="+mn-lt"/>
              </a:rPr>
              <a:t>Your organization’s risk tolerance.</a:t>
            </a:r>
            <a:endParaRPr lang="en-US" sz="1400" dirty="0">
              <a:ea typeface="+mn-lt"/>
              <a:cs typeface="+mn-lt"/>
            </a:endParaRPr>
          </a:p>
          <a:p>
            <a:pPr marL="1199515" lvl="2" indent="-285750" defTabSz="914400" fontAlgn="base">
              <a:spcBef>
                <a:spcPct val="0"/>
              </a:spcBef>
              <a:spcAft>
                <a:spcPct val="0"/>
              </a:spcAft>
              <a:buFont typeface="Wingdings"/>
              <a:buChar char="§"/>
              <a:defRPr/>
            </a:pPr>
            <a:r>
              <a:rPr lang="en-US" sz="1400" dirty="0">
                <a:solidFill>
                  <a:srgbClr val="000000"/>
                </a:solidFill>
                <a:ea typeface="+mn-lt"/>
                <a:cs typeface="+mn-lt"/>
              </a:rPr>
              <a:t>Behavioral indicators that your organization considers risky (e.g., frequent access to sensitive data, unusual Copilot usage patterns).</a:t>
            </a:r>
            <a:endParaRPr lang="en-US" sz="1400" dirty="0">
              <a:ea typeface="+mn-lt"/>
              <a:cs typeface="+mn-lt"/>
            </a:endParaRPr>
          </a:p>
          <a:p>
            <a:pPr marL="742315" lvl="1" indent="-285750" defTabSz="914400" fontAlgn="base">
              <a:spcBef>
                <a:spcPct val="0"/>
              </a:spcBef>
              <a:spcAft>
                <a:spcPct val="0"/>
              </a:spcAft>
              <a:buFont typeface="Courier New"/>
              <a:buChar char="o"/>
              <a:defRPr/>
            </a:pPr>
            <a:r>
              <a:rPr lang="en-US" sz="1400" dirty="0">
                <a:solidFill>
                  <a:srgbClr val="000000"/>
                </a:solidFill>
                <a:ea typeface="+mn-lt"/>
                <a:cs typeface="+mn-lt"/>
              </a:rPr>
              <a:t>This ensures that high-risk users are accurately identified and prioritized for monitoring and protection policies in later phases.</a:t>
            </a:r>
          </a:p>
          <a:p>
            <a:pPr marL="742315" lvl="1" indent="-285750" defTabSz="914400" fontAlgn="base">
              <a:spcBef>
                <a:spcPct val="0"/>
              </a:spcBef>
              <a:spcAft>
                <a:spcPct val="0"/>
              </a:spcAft>
              <a:buFont typeface="Courier New"/>
              <a:buChar char="o"/>
              <a:defRPr/>
            </a:pPr>
            <a:r>
              <a:rPr lang="en-US" sz="1400" dirty="0">
                <a:solidFill>
                  <a:srgbClr val="000000"/>
                </a:solidFill>
                <a:ea typeface="+mn-lt"/>
                <a:cs typeface="+mn-lt"/>
              </a:rPr>
              <a:t>For more information on Insider Risk settings to understand and choose the settings that best meet the Compliance needs for your organization, please see: </a:t>
            </a:r>
            <a:r>
              <a:rPr lang="en-US" sz="1400" dirty="0">
                <a:solidFill>
                  <a:srgbClr val="000000"/>
                </a:solidFill>
                <a:ea typeface="+mn-lt"/>
                <a:cs typeface="+mn-lt"/>
                <a:hlinkClick r:id="rId3"/>
              </a:rPr>
              <a:t>Learn about Insider Risk Management Settings</a:t>
            </a:r>
            <a:endParaRPr lang="en-US" sz="1400" dirty="0">
              <a:ea typeface="+mn-lt"/>
              <a:cs typeface="+mn-lt"/>
            </a:endParaRPr>
          </a:p>
          <a:p>
            <a:pPr marL="742315" lvl="1" indent="-285750" defTabSz="914400">
              <a:spcBef>
                <a:spcPct val="0"/>
              </a:spcBef>
              <a:spcAft>
                <a:spcPct val="0"/>
              </a:spcAft>
              <a:buFont typeface="Courier New"/>
              <a:buChar char="o"/>
              <a:defRPr/>
            </a:pPr>
            <a:endParaRPr lang="en-US" sz="1400" dirty="0">
              <a:solidFill>
                <a:srgbClr val="000000"/>
              </a:solidFill>
              <a:ea typeface="+mn-lt"/>
              <a:cs typeface="+mn-lt"/>
            </a:endParaRPr>
          </a:p>
          <a:p>
            <a:pPr marL="799465" lvl="1" indent="-342900" defTabSz="914400">
              <a:spcBef>
                <a:spcPct val="0"/>
              </a:spcBef>
              <a:spcAft>
                <a:spcPct val="0"/>
              </a:spcAft>
              <a:buFont typeface="Courier New"/>
              <a:buChar char="o"/>
              <a:defRPr/>
            </a:pPr>
            <a:endParaRPr lang="en-US" sz="1400" dirty="0">
              <a:solidFill>
                <a:srgbClr val="000000"/>
              </a:solidFill>
              <a:cs typeface="Segoe UI"/>
            </a:endParaRPr>
          </a:p>
        </p:txBody>
      </p:sp>
      <p:cxnSp>
        <p:nvCxnSpPr>
          <p:cNvPr id="3" name="!!line2">
            <a:extLst>
              <a:ext uri="{FF2B5EF4-FFF2-40B4-BE49-F238E27FC236}">
                <a16:creationId xmlns:a16="http://schemas.microsoft.com/office/drawing/2014/main" id="{35D79514-DEA5-063C-D303-BE98E4A689F6}"/>
              </a:ext>
              <a:ext uri="{C183D7F6-B498-43B3-948B-1728B52AA6E4}">
                <adec:decorative xmlns:adec="http://schemas.microsoft.com/office/drawing/2017/decorative" val="1"/>
              </a:ext>
            </a:extLst>
          </p:cNvPr>
          <p:cNvCxnSpPr>
            <a:cxnSpLocks/>
          </p:cNvCxnSpPr>
          <p:nvPr/>
        </p:nvCxnSpPr>
        <p:spPr>
          <a:xfrm>
            <a:off x="1362455" y="3647751"/>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18D89E5-A081-320C-CE93-500F8079C3E4}"/>
              </a:ext>
              <a:ext uri="{C183D7F6-B498-43B3-948B-1728B52AA6E4}">
                <adec:decorative xmlns:adec="http://schemas.microsoft.com/office/drawing/2017/decorative" val="0"/>
              </a:ext>
            </a:extLst>
          </p:cNvPr>
          <p:cNvSpPr/>
          <p:nvPr/>
        </p:nvSpPr>
        <p:spPr bwMode="auto">
          <a:xfrm>
            <a:off x="950772" y="381978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4</a:t>
            </a:r>
          </a:p>
        </p:txBody>
      </p:sp>
      <p:sp>
        <p:nvSpPr>
          <p:cNvPr id="2" name="TextBox 1">
            <a:extLst>
              <a:ext uri="{FF2B5EF4-FFF2-40B4-BE49-F238E27FC236}">
                <a16:creationId xmlns:a16="http://schemas.microsoft.com/office/drawing/2014/main" id="{E95FF7ED-FF50-819B-278F-5328F27F2FCD}"/>
              </a:ext>
            </a:extLst>
          </p:cNvPr>
          <p:cNvSpPr txBox="1">
            <a:spLocks/>
          </p:cNvSpPr>
          <p:nvPr/>
        </p:nvSpPr>
        <p:spPr>
          <a:xfrm>
            <a:off x="1397000" y="2367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Conduct a preliminary review in Activity Explorer</a:t>
            </a:r>
            <a:endParaRPr lang="en-US" sz="1400">
              <a:cs typeface="Segoe UI"/>
            </a:endParaRPr>
          </a:p>
        </p:txBody>
      </p:sp>
      <p:sp>
        <p:nvSpPr>
          <p:cNvPr id="5" name="TextBox 4">
            <a:extLst>
              <a:ext uri="{FF2B5EF4-FFF2-40B4-BE49-F238E27FC236}">
                <a16:creationId xmlns:a16="http://schemas.microsoft.com/office/drawing/2014/main" id="{7989A6C8-3185-3E73-666B-1E2284FA2259}"/>
              </a:ext>
            </a:extLst>
          </p:cNvPr>
          <p:cNvSpPr txBox="1">
            <a:spLocks/>
          </p:cNvSpPr>
          <p:nvPr/>
        </p:nvSpPr>
        <p:spPr>
          <a:xfrm>
            <a:off x="1397000" y="3139353"/>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Align User Risk Levels with Organization Risk Appetite</a:t>
            </a:r>
            <a:endParaRPr lang="en-US" sz="1400">
              <a:cs typeface="Segoe UI"/>
            </a:endParaRPr>
          </a:p>
        </p:txBody>
      </p:sp>
      <p:sp>
        <p:nvSpPr>
          <p:cNvPr id="11" name="TextBox 10">
            <a:extLst>
              <a:ext uri="{FF2B5EF4-FFF2-40B4-BE49-F238E27FC236}">
                <a16:creationId xmlns:a16="http://schemas.microsoft.com/office/drawing/2014/main" id="{EAF09B36-C061-3A6C-04E4-A8332F8A3C97}"/>
              </a:ext>
            </a:extLst>
          </p:cNvPr>
          <p:cNvSpPr txBox="1">
            <a:spLocks/>
          </p:cNvSpPr>
          <p:nvPr/>
        </p:nvSpPr>
        <p:spPr>
          <a:xfrm>
            <a:off x="1397000" y="375847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Monitor Agent Growth and Security Posture</a:t>
            </a:r>
            <a:endParaRPr lang="en-US" sz="1400">
              <a:cs typeface="Segoe UI"/>
            </a:endParaRPr>
          </a:p>
        </p:txBody>
      </p:sp>
    </p:spTree>
    <p:extLst>
      <p:ext uri="{BB962C8B-B14F-4D97-AF65-F5344CB8AC3E}">
        <p14:creationId xmlns:p14="http://schemas.microsoft.com/office/powerpoint/2010/main" val="342657221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A5F7B-F20E-7AB5-37C7-8F24D086D83C}"/>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6F7F91C0-5F32-6C7B-FD53-C653F4DFC97C}"/>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6F3CFE30-53C6-D0A0-6EC0-F7FCE8B9F8B5}"/>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5ADEA767-59AA-48A7-38A2-589127853AED}"/>
              </a:ext>
              <a:ext uri="{C183D7F6-B498-43B3-948B-1728B52AA6E4}">
                <adec:decorative xmlns:adec="http://schemas.microsoft.com/office/drawing/2017/decorative" val="1"/>
              </a:ext>
            </a:extLst>
          </p:cNvPr>
          <p:cNvSpPr>
            <a:spLocks/>
          </p:cNvSpPr>
          <p:nvPr/>
        </p:nvSpPr>
        <p:spPr bwMode="auto">
          <a:xfrm>
            <a:off x="933634" y="4539719"/>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defRPr/>
            </a:pPr>
            <a:r>
              <a:rPr lang="en-US" sz="1200">
                <a:ln w="3175">
                  <a:noFill/>
                </a:ln>
                <a:solidFill>
                  <a:schemeClr val="tx1"/>
                </a:solidFill>
                <a:latin typeface="Segoe UI"/>
                <a:ea typeface="+mn-lt"/>
                <a:cs typeface="Segoe UI"/>
              </a:rPr>
              <a:t> Establish visibility into usage and</a:t>
            </a:r>
          </a:p>
          <a:p>
            <a:pPr algn="ctr" defTabSz="914367">
              <a:defRPr/>
            </a:pPr>
            <a:r>
              <a:rPr lang="en-US" sz="1200">
                <a:ln w="3175">
                  <a:noFill/>
                </a:ln>
                <a:solidFill>
                  <a:schemeClr val="tx1"/>
                </a:solidFill>
                <a:latin typeface="Segoe UI"/>
                <a:ea typeface="+mn-lt"/>
                <a:cs typeface="Segoe UI"/>
              </a:rPr>
              <a:t>        data exposure to inform risk-based protection strategies.</a:t>
            </a:r>
            <a:endParaRPr lang="en-US">
              <a:solidFill>
                <a:schemeClr val="tx1"/>
              </a:solidFill>
            </a:endParaRPr>
          </a:p>
        </p:txBody>
      </p:sp>
      <p:cxnSp>
        <p:nvCxnSpPr>
          <p:cNvPr id="32" name="!!line2">
            <a:extLst>
              <a:ext uri="{FF2B5EF4-FFF2-40B4-BE49-F238E27FC236}">
                <a16:creationId xmlns:a16="http://schemas.microsoft.com/office/drawing/2014/main" id="{12599B44-B392-45A1-5CB0-F5F4FC348CE4}"/>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1CE0FCAC-3084-D306-9F6A-5C206815B322}"/>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1DFD1D9-BF34-90C8-4BF4-58498D8E89F4}"/>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13" name="TextBox 12">
            <a:extLst>
              <a:ext uri="{FF2B5EF4-FFF2-40B4-BE49-F238E27FC236}">
                <a16:creationId xmlns:a16="http://schemas.microsoft.com/office/drawing/2014/main" id="{B1A0F098-CEF0-1753-0B1D-FD5D0907C95F}"/>
              </a:ext>
            </a:extLst>
          </p:cNvPr>
          <p:cNvSpPr txBox="1">
            <a:spLocks/>
          </p:cNvSpPr>
          <p:nvPr/>
        </p:nvSpPr>
        <p:spPr>
          <a:xfrm>
            <a:off x="1397000" y="1605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Enable and Review DSPM for AI Insights</a:t>
            </a:r>
            <a:endParaRPr lang="en-US" sz="1400">
              <a:cs typeface="Segoe UI"/>
            </a:endParaRPr>
          </a:p>
        </p:txBody>
      </p:sp>
      <p:sp>
        <p:nvSpPr>
          <p:cNvPr id="28" name="Oval 27">
            <a:extLst>
              <a:ext uri="{FF2B5EF4-FFF2-40B4-BE49-F238E27FC236}">
                <a16:creationId xmlns:a16="http://schemas.microsoft.com/office/drawing/2014/main" id="{E429CDE1-1979-C62C-5AE9-25F678D8B063}"/>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0" name="Oval 29">
            <a:extLst>
              <a:ext uri="{FF2B5EF4-FFF2-40B4-BE49-F238E27FC236}">
                <a16:creationId xmlns:a16="http://schemas.microsoft.com/office/drawing/2014/main" id="{349A6541-3087-EF5B-C20B-09F6D1AB5EC2}"/>
              </a:ext>
              <a:ext uri="{C183D7F6-B498-43B3-948B-1728B52AA6E4}">
                <adec:decorative xmlns:adec="http://schemas.microsoft.com/office/drawing/2017/decorative" val="0"/>
              </a:ext>
            </a:extLst>
          </p:cNvPr>
          <p:cNvSpPr/>
          <p:nvPr/>
        </p:nvSpPr>
        <p:spPr bwMode="auto">
          <a:xfrm>
            <a:off x="954409" y="314397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4" name="TextBox 33">
            <a:extLst>
              <a:ext uri="{FF2B5EF4-FFF2-40B4-BE49-F238E27FC236}">
                <a16:creationId xmlns:a16="http://schemas.microsoft.com/office/drawing/2014/main" id="{8AE13AD2-6878-DB25-6A76-6FA0CD6EEC6A}"/>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36" name="Graphic 39" descr="Icon of a shield">
            <a:extLst>
              <a:ext uri="{FF2B5EF4-FFF2-40B4-BE49-F238E27FC236}">
                <a16:creationId xmlns:a16="http://schemas.microsoft.com/office/drawing/2014/main" id="{A8629C40-788A-8731-CED8-4700663F3387}"/>
              </a:ext>
            </a:extLst>
          </p:cNvPr>
          <p:cNvSpPr>
            <a:spLocks/>
          </p:cNvSpPr>
          <p:nvPr/>
        </p:nvSpPr>
        <p:spPr>
          <a:xfrm>
            <a:off x="1082815" y="5119125"/>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0078D4"/>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A446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7DD3C78E-3BC4-B136-17A5-4021BD6149D3}"/>
              </a:ext>
            </a:extLst>
          </p:cNvPr>
          <p:cNvSpPr txBox="1"/>
          <p:nvPr/>
        </p:nvSpPr>
        <p:spPr>
          <a:xfrm>
            <a:off x="4502424" y="713805"/>
            <a:ext cx="6975774" cy="5177882"/>
          </a:xfrm>
          <a:prstGeom prst="rect">
            <a:avLst/>
          </a:prstGeom>
          <a:noFill/>
          <a:ln w="63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b="1">
                <a:solidFill>
                  <a:srgbClr val="0078D4"/>
                </a:solidFill>
                <a:ea typeface="+mn-lt"/>
                <a:cs typeface="+mn-lt"/>
              </a:rPr>
              <a:t>Monitor Agent Growth and Security Posture</a:t>
            </a:r>
            <a:endParaRPr lang="en-US" sz="1800" b="1">
              <a:solidFill>
                <a:srgbClr val="0078D4"/>
              </a:solidFill>
              <a:cs typeface="Segoe UI"/>
            </a:endParaRPr>
          </a:p>
          <a:p>
            <a:pPr marL="342900" indent="-228600" defTabSz="914400">
              <a:spcAft>
                <a:spcPts val="600"/>
              </a:spcAft>
              <a:buAutoNum type="arabicPeriod"/>
              <a:defRPr/>
            </a:pPr>
            <a:endParaRPr lang="en-US" sz="1650">
              <a:solidFill>
                <a:srgbClr val="000000"/>
              </a:solidFill>
              <a:ea typeface="+mn-lt"/>
              <a:cs typeface="+mn-lt"/>
            </a:endParaRPr>
          </a:p>
          <a:p>
            <a:pPr marL="457200" indent="-342900" defTabSz="914400">
              <a:spcAft>
                <a:spcPts val="600"/>
              </a:spcAft>
              <a:buAutoNum type="arabicPeriod"/>
              <a:defRPr/>
            </a:pPr>
            <a:r>
              <a:rPr lang="en-US" sz="1600">
                <a:solidFill>
                  <a:srgbClr val="000000"/>
                </a:solidFill>
                <a:ea typeface="+mn-lt"/>
                <a:cs typeface="+mn-lt"/>
              </a:rPr>
              <a:t>Review Copilot and Copilot Studio agent trends in the Apps and Agents page</a:t>
            </a:r>
            <a:endParaRPr lang="en-US" sz="1800">
              <a:ea typeface="+mn-lt"/>
              <a:cs typeface="+mn-lt"/>
            </a:endParaRPr>
          </a:p>
          <a:p>
            <a:pPr marL="742315" lvl="1" indent="-285750" defTabSz="914400" fontAlgn="base">
              <a:spcBef>
                <a:spcPct val="0"/>
              </a:spcBef>
              <a:spcAft>
                <a:spcPct val="0"/>
              </a:spcAft>
              <a:buFont typeface="Courier New"/>
              <a:buChar char="o"/>
              <a:defRPr/>
            </a:pPr>
            <a:r>
              <a:rPr lang="en-US" sz="1200">
                <a:solidFill>
                  <a:srgbClr val="000000"/>
                </a:solidFill>
                <a:ea typeface="+mn-lt"/>
                <a:cs typeface="+mn-lt"/>
              </a:rPr>
              <a:t>Track usage trends for Copilot and Copilot Studio agents to understand adoption velocity. Rapid growth may signal the need to assess associated data risks.</a:t>
            </a:r>
            <a:endParaRPr lang="en-US" sz="1200">
              <a:ea typeface="+mn-lt"/>
              <a:cs typeface="Segoe UI"/>
            </a:endParaRPr>
          </a:p>
          <a:p>
            <a:pPr marL="742315" lvl="1" indent="-285750" defTabSz="914400" fontAlgn="base">
              <a:spcBef>
                <a:spcPct val="0"/>
              </a:spcBef>
              <a:spcAft>
                <a:spcPct val="0"/>
              </a:spcAft>
              <a:buFont typeface="Courier New"/>
              <a:buChar char="o"/>
              <a:defRPr/>
            </a:pPr>
            <a:r>
              <a:rPr lang="en-US" sz="1200">
                <a:solidFill>
                  <a:srgbClr val="000000"/>
                </a:solidFill>
                <a:ea typeface="+mn-lt"/>
                <a:cs typeface="+mn-lt"/>
              </a:rPr>
              <a:t>Investigate whether these agents are interacting with sensitive data by correlating usage with sensitivity labels and SITs.</a:t>
            </a:r>
            <a:endParaRPr lang="en-US" sz="1200">
              <a:ea typeface="+mn-lt"/>
              <a:cs typeface="+mn-lt"/>
            </a:endParaRPr>
          </a:p>
          <a:p>
            <a:pPr marL="742315" lvl="1" indent="-285750" defTabSz="914400" fontAlgn="base">
              <a:spcBef>
                <a:spcPct val="0"/>
              </a:spcBef>
              <a:spcAft>
                <a:spcPct val="0"/>
              </a:spcAft>
              <a:buFont typeface="Courier New"/>
              <a:buChar char="o"/>
              <a:defRPr/>
            </a:pPr>
            <a:r>
              <a:rPr lang="en-US" sz="1200">
                <a:solidFill>
                  <a:srgbClr val="000000"/>
                </a:solidFill>
                <a:ea typeface="+mn-lt"/>
                <a:cs typeface="+mn-lt"/>
              </a:rPr>
              <a:t>Evaluate the security posture of each app or agent:</a:t>
            </a:r>
            <a:endParaRPr lang="en-US" sz="1200">
              <a:ea typeface="+mn-lt"/>
              <a:cs typeface="+mn-lt"/>
            </a:endParaRPr>
          </a:p>
          <a:p>
            <a:pPr marL="1199515" lvl="2" indent="-285750" defTabSz="914400">
              <a:spcBef>
                <a:spcPct val="0"/>
              </a:spcBef>
              <a:spcAft>
                <a:spcPct val="0"/>
              </a:spcAft>
              <a:buFont typeface="Wingdings"/>
              <a:buChar char="§"/>
              <a:defRPr/>
            </a:pPr>
            <a:r>
              <a:rPr lang="en-US" sz="1200">
                <a:solidFill>
                  <a:srgbClr val="000000"/>
                </a:solidFill>
                <a:ea typeface="+mn-lt"/>
                <a:cs typeface="+mn-lt"/>
              </a:rPr>
              <a:t>Confirm whether appropriate protection policies are already applied.</a:t>
            </a:r>
          </a:p>
          <a:p>
            <a:pPr marL="1199515" lvl="2" indent="-285750" defTabSz="914400">
              <a:spcBef>
                <a:spcPct val="0"/>
              </a:spcBef>
              <a:spcAft>
                <a:spcPct val="0"/>
              </a:spcAft>
              <a:buFont typeface="Wingdings"/>
              <a:buChar char="§"/>
              <a:defRPr/>
            </a:pPr>
            <a:r>
              <a:rPr lang="en-US" sz="1200">
                <a:solidFill>
                  <a:srgbClr val="000000"/>
                </a:solidFill>
                <a:ea typeface="+mn-lt"/>
                <a:cs typeface="+mn-lt"/>
              </a:rPr>
              <a:t>Identify any gaps in policy coverage that may require remediation.</a:t>
            </a:r>
          </a:p>
          <a:p>
            <a:pPr marL="342900" indent="-342900" defTabSz="914400">
              <a:buFont typeface="+mj-lt"/>
              <a:buAutoNum type="arabicPeriod"/>
              <a:defRPr/>
            </a:pPr>
            <a:r>
              <a:rPr lang="en-US" sz="1600">
                <a:solidFill>
                  <a:srgbClr val="000000"/>
                </a:solidFill>
                <a:ea typeface="+mn-lt"/>
                <a:cs typeface="+mn-lt"/>
              </a:rPr>
              <a:t>If there are AI regulations you need to adhere to, review Compliance Manager</a:t>
            </a:r>
          </a:p>
          <a:p>
            <a:pPr marL="800083" lvl="1" indent="-342900" defTabSz="914400">
              <a:buFont typeface="Courier New" panose="02070309020205020404" pitchFamily="49" charset="0"/>
              <a:buChar char="o"/>
              <a:defRPr/>
            </a:pPr>
            <a:r>
              <a:rPr lang="en-US" sz="1200">
                <a:solidFill>
                  <a:srgbClr val="000000"/>
                </a:solidFill>
                <a:cs typeface="Segoe UI"/>
              </a:rPr>
              <a:t>Build an assessment in Purview Compliance Manager for one of the following AI-related regulations: </a:t>
            </a:r>
          </a:p>
          <a:p>
            <a:pPr marL="1257267" lvl="2" indent="-342900" defTabSz="914400">
              <a:buFont typeface="Courier New" panose="02070309020205020404" pitchFamily="49" charset="0"/>
              <a:buChar char="o"/>
              <a:defRPr/>
            </a:pPr>
            <a:r>
              <a:rPr lang="en-US" sz="1200">
                <a:solidFill>
                  <a:srgbClr val="000000"/>
                </a:solidFill>
                <a:cs typeface="Segoe UI"/>
              </a:rPr>
              <a:t>EU Artificial Intelligence Act</a:t>
            </a:r>
          </a:p>
          <a:p>
            <a:pPr marL="1257267" lvl="2" indent="-342900" defTabSz="914400">
              <a:buFont typeface="Courier New" panose="02070309020205020404" pitchFamily="49" charset="0"/>
              <a:buChar char="o"/>
              <a:defRPr/>
            </a:pPr>
            <a:r>
              <a:rPr lang="en-US" sz="1200">
                <a:solidFill>
                  <a:srgbClr val="000000"/>
                </a:solidFill>
                <a:cs typeface="Segoe UI"/>
              </a:rPr>
              <a:t>ISO/IEC 23894:2023</a:t>
            </a:r>
          </a:p>
          <a:p>
            <a:pPr marL="1257267" lvl="2" indent="-342900" defTabSz="914400">
              <a:buFont typeface="Courier New" panose="02070309020205020404" pitchFamily="49" charset="0"/>
              <a:buChar char="o"/>
              <a:defRPr/>
            </a:pPr>
            <a:r>
              <a:rPr lang="en-US" sz="1200">
                <a:solidFill>
                  <a:srgbClr val="000000"/>
                </a:solidFill>
                <a:cs typeface="Segoe UI"/>
              </a:rPr>
              <a:t>ISO/IEC 42001:2023</a:t>
            </a:r>
          </a:p>
          <a:p>
            <a:pPr marL="1257267" lvl="2" indent="-342900" defTabSz="914400">
              <a:buFont typeface="Courier New" panose="02070309020205020404" pitchFamily="49" charset="0"/>
              <a:buChar char="o"/>
              <a:defRPr/>
            </a:pPr>
            <a:r>
              <a:rPr lang="en-US" sz="1200">
                <a:solidFill>
                  <a:srgbClr val="000000"/>
                </a:solidFill>
                <a:cs typeface="Segoe UI"/>
              </a:rPr>
              <a:t>NIST AI Risk Management Framework (RMF) 1.0</a:t>
            </a:r>
          </a:p>
          <a:p>
            <a:pPr marL="800083" lvl="1" indent="-342900" defTabSz="914400">
              <a:buFont typeface="Courier New" panose="02070309020205020404" pitchFamily="49" charset="0"/>
              <a:buChar char="o"/>
              <a:defRPr/>
            </a:pPr>
            <a:r>
              <a:rPr lang="en-US" sz="1200">
                <a:solidFill>
                  <a:srgbClr val="000000"/>
                </a:solidFill>
                <a:cs typeface="Segoe UI"/>
              </a:rPr>
              <a:t>These assessment will help to take inventory of any data protection risks you may have when staying current with regulations and certifications. </a:t>
            </a:r>
          </a:p>
          <a:p>
            <a:pPr marL="800083" lvl="1" indent="-342900" defTabSz="914400">
              <a:buFont typeface="Courier New" panose="02070309020205020404" pitchFamily="49" charset="0"/>
              <a:buChar char="o"/>
              <a:defRPr/>
            </a:pPr>
            <a:r>
              <a:rPr lang="en-US" sz="1200">
                <a:solidFill>
                  <a:srgbClr val="000000"/>
                </a:solidFill>
                <a:cs typeface="Segoe UI"/>
              </a:rPr>
              <a:t>Please see our documentation for more details: </a:t>
            </a:r>
            <a:r>
              <a:rPr lang="en-US" sz="1200">
                <a:solidFill>
                  <a:srgbClr val="000000"/>
                </a:solidFill>
                <a:cs typeface="Segoe UI"/>
                <a:hlinkClick r:id="rId3"/>
              </a:rPr>
              <a:t>Assessments for AI Regulations</a:t>
            </a:r>
            <a:endParaRPr lang="en-US" sz="1200">
              <a:solidFill>
                <a:srgbClr val="000000"/>
              </a:solidFill>
              <a:cs typeface="Segoe UI"/>
            </a:endParaRPr>
          </a:p>
          <a:p>
            <a:pPr marL="742315" lvl="1" indent="-285750" defTabSz="914400">
              <a:spcBef>
                <a:spcPct val="0"/>
              </a:spcBef>
              <a:spcAft>
                <a:spcPct val="0"/>
              </a:spcAft>
              <a:buFont typeface="Courier New"/>
              <a:buChar char="o"/>
              <a:defRPr/>
            </a:pPr>
            <a:endParaRPr lang="en-US" sz="1400">
              <a:solidFill>
                <a:srgbClr val="000000"/>
              </a:solidFill>
              <a:cs typeface="Segoe UI"/>
            </a:endParaRPr>
          </a:p>
          <a:p>
            <a:pPr marL="799465" lvl="1" indent="-342900" defTabSz="914400">
              <a:spcBef>
                <a:spcPct val="0"/>
              </a:spcBef>
              <a:spcAft>
                <a:spcPct val="0"/>
              </a:spcAft>
              <a:buFont typeface="Courier New"/>
              <a:buChar char="o"/>
              <a:defRPr/>
            </a:pPr>
            <a:endParaRPr lang="en-US" sz="1400">
              <a:solidFill>
                <a:srgbClr val="000000"/>
              </a:solidFill>
              <a:cs typeface="Segoe UI"/>
            </a:endParaRPr>
          </a:p>
        </p:txBody>
      </p:sp>
      <p:cxnSp>
        <p:nvCxnSpPr>
          <p:cNvPr id="3" name="!!line2">
            <a:extLst>
              <a:ext uri="{FF2B5EF4-FFF2-40B4-BE49-F238E27FC236}">
                <a16:creationId xmlns:a16="http://schemas.microsoft.com/office/drawing/2014/main" id="{BB771DFF-66D2-32FF-3A33-6E9C45AD8D4C}"/>
              </a:ext>
              <a:ext uri="{C183D7F6-B498-43B3-948B-1728B52AA6E4}">
                <adec:decorative xmlns:adec="http://schemas.microsoft.com/office/drawing/2017/decorative" val="1"/>
              </a:ext>
            </a:extLst>
          </p:cNvPr>
          <p:cNvCxnSpPr>
            <a:cxnSpLocks/>
          </p:cNvCxnSpPr>
          <p:nvPr/>
        </p:nvCxnSpPr>
        <p:spPr>
          <a:xfrm>
            <a:off x="1362455" y="3657690"/>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39FD2B3-432C-EC43-FC9C-090521DF3634}"/>
              </a:ext>
              <a:ext uri="{C183D7F6-B498-43B3-948B-1728B52AA6E4}">
                <adec:decorative xmlns:adec="http://schemas.microsoft.com/office/drawing/2017/decorative" val="0"/>
              </a:ext>
            </a:extLst>
          </p:cNvPr>
          <p:cNvSpPr/>
          <p:nvPr/>
        </p:nvSpPr>
        <p:spPr bwMode="auto">
          <a:xfrm>
            <a:off x="950772" y="381978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4</a:t>
            </a:r>
          </a:p>
        </p:txBody>
      </p:sp>
      <p:sp>
        <p:nvSpPr>
          <p:cNvPr id="2" name="TextBox 1">
            <a:extLst>
              <a:ext uri="{FF2B5EF4-FFF2-40B4-BE49-F238E27FC236}">
                <a16:creationId xmlns:a16="http://schemas.microsoft.com/office/drawing/2014/main" id="{767324A0-5157-3258-114A-55C6D549B67F}"/>
              </a:ext>
            </a:extLst>
          </p:cNvPr>
          <p:cNvSpPr txBox="1">
            <a:spLocks/>
          </p:cNvSpPr>
          <p:nvPr/>
        </p:nvSpPr>
        <p:spPr>
          <a:xfrm>
            <a:off x="1397000" y="2367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Conduct a preliminary review in Activity Explorer</a:t>
            </a:r>
            <a:endParaRPr lang="en-US" sz="1400">
              <a:cs typeface="Segoe UI"/>
            </a:endParaRPr>
          </a:p>
        </p:txBody>
      </p:sp>
      <p:sp>
        <p:nvSpPr>
          <p:cNvPr id="5" name="TextBox 4">
            <a:extLst>
              <a:ext uri="{FF2B5EF4-FFF2-40B4-BE49-F238E27FC236}">
                <a16:creationId xmlns:a16="http://schemas.microsoft.com/office/drawing/2014/main" id="{223B32E8-5235-45DF-12A2-200392FEA97C}"/>
              </a:ext>
            </a:extLst>
          </p:cNvPr>
          <p:cNvSpPr txBox="1">
            <a:spLocks/>
          </p:cNvSpPr>
          <p:nvPr/>
        </p:nvSpPr>
        <p:spPr>
          <a:xfrm>
            <a:off x="1397000" y="3139353"/>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Align User Risk Levels with Organization Risk Appetite</a:t>
            </a:r>
            <a:endParaRPr lang="en-US" sz="1400">
              <a:cs typeface="Segoe UI"/>
            </a:endParaRPr>
          </a:p>
        </p:txBody>
      </p:sp>
      <p:sp>
        <p:nvSpPr>
          <p:cNvPr id="9" name="TextBox 8">
            <a:extLst>
              <a:ext uri="{FF2B5EF4-FFF2-40B4-BE49-F238E27FC236}">
                <a16:creationId xmlns:a16="http://schemas.microsoft.com/office/drawing/2014/main" id="{2BC25981-1AAE-DDC4-468F-4B0F8C978F44}"/>
              </a:ext>
            </a:extLst>
          </p:cNvPr>
          <p:cNvSpPr txBox="1">
            <a:spLocks/>
          </p:cNvSpPr>
          <p:nvPr/>
        </p:nvSpPr>
        <p:spPr>
          <a:xfrm>
            <a:off x="1397000" y="375847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Monitor Agent Growth and Security Posture</a:t>
            </a:r>
            <a:endParaRPr lang="en-US" sz="1400">
              <a:cs typeface="Segoe UI"/>
            </a:endParaRPr>
          </a:p>
        </p:txBody>
      </p:sp>
      <p:sp>
        <p:nvSpPr>
          <p:cNvPr id="15" name="Title 5">
            <a:extLst>
              <a:ext uri="{FF2B5EF4-FFF2-40B4-BE49-F238E27FC236}">
                <a16:creationId xmlns:a16="http://schemas.microsoft.com/office/drawing/2014/main" id="{C9A9F142-30AF-1056-9FAA-0EAED8148E0F}"/>
              </a:ext>
            </a:extLst>
          </p:cNvPr>
          <p:cNvSpPr txBox="1">
            <a:spLocks/>
          </p:cNvSpPr>
          <p:nvPr/>
        </p:nvSpPr>
        <p:spPr>
          <a:xfrm>
            <a:off x="890984" y="923908"/>
            <a:ext cx="30561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1800" spc="0">
                <a:solidFill>
                  <a:srgbClr val="0078D4"/>
                </a:solidFill>
                <a:ea typeface="+mj-lt"/>
                <a:cs typeface="+mj-lt"/>
              </a:rPr>
              <a:t>Establish Visibility and Risk Awareness</a:t>
            </a:r>
            <a:endParaRPr lang="en-US"/>
          </a:p>
        </p:txBody>
      </p:sp>
      <p:sp>
        <p:nvSpPr>
          <p:cNvPr id="17" name="TextBox 16">
            <a:extLst>
              <a:ext uri="{FF2B5EF4-FFF2-40B4-BE49-F238E27FC236}">
                <a16:creationId xmlns:a16="http://schemas.microsoft.com/office/drawing/2014/main" id="{D9B03330-0F9F-664F-6CDF-53EDE0F63075}"/>
              </a:ext>
            </a:extLst>
          </p:cNvPr>
          <p:cNvSpPr txBox="1"/>
          <p:nvPr/>
        </p:nvSpPr>
        <p:spPr>
          <a:xfrm>
            <a:off x="437444" y="155222"/>
            <a:ext cx="2695222" cy="380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endParaRPr lang="en-US" sz="2000" err="1"/>
          </a:p>
        </p:txBody>
      </p:sp>
    </p:spTree>
    <p:extLst>
      <p:ext uri="{BB962C8B-B14F-4D97-AF65-F5344CB8AC3E}">
        <p14:creationId xmlns:p14="http://schemas.microsoft.com/office/powerpoint/2010/main" val="1172947157"/>
      </p:ext>
    </p:extLst>
  </p:cSld>
  <p:clrMapOvr>
    <a:masterClrMapping/>
  </p:clrMapOvr>
  <p:transition>
    <p:fade/>
  </p:transition>
</p:sld>
</file>

<file path=ppt/theme/theme1.xml><?xml version="1.0" encoding="utf-8"?>
<a:theme xmlns:a="http://schemas.openxmlformats.org/drawingml/2006/main" name="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27C8C421-03CD-44B7-A7BB-31B9B31BCF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CAD3D0689E184DA8BA7028D9DC08CF" ma:contentTypeVersion="15" ma:contentTypeDescription="Create a new document." ma:contentTypeScope="" ma:versionID="f4d63d36256a28a281189461d7e36ecb">
  <xsd:schema xmlns:xsd="http://www.w3.org/2001/XMLSchema" xmlns:xs="http://www.w3.org/2001/XMLSchema" xmlns:p="http://schemas.microsoft.com/office/2006/metadata/properties" xmlns:ns1="http://schemas.microsoft.com/sharepoint/v3" xmlns:ns2="1c2d2333-52a8-4302-ac30-127cc4e96695" xmlns:ns3="de4618fc-6149-4e3c-8d60-8c10e2c5f294" targetNamespace="http://schemas.microsoft.com/office/2006/metadata/properties" ma:root="true" ma:fieldsID="65ecb90b70682fc14668b22917c32964" ns1:_="" ns2:_="" ns3:_="">
    <xsd:import namespace="http://schemas.microsoft.com/sharepoint/v3"/>
    <xsd:import namespace="1c2d2333-52a8-4302-ac30-127cc4e96695"/>
    <xsd:import namespace="de4618fc-6149-4e3c-8d60-8c10e2c5f294"/>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2d2333-52a8-4302-ac30-127cc4e9669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e4618fc-6149-4e3c-8d60-8c10e2c5f294"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53602c0e-9dc8-4b08-97d6-98db9f98080a}" ma:internalName="TaxCatchAll" ma:showField="CatchAllData" ma:web="de4618fc-6149-4e3c-8d60-8c10e2c5f29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de4618fc-6149-4e3c-8d60-8c10e2c5f294" xsi:nil="true"/>
    <lcf76f155ced4ddcb4097134ff3c332f xmlns="1c2d2333-52a8-4302-ac30-127cc4e96695">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3FB1C1B-48B8-4F34-B551-AEBF8C724D5D}">
  <ds:schemaRefs>
    <ds:schemaRef ds:uri="1c2d2333-52a8-4302-ac30-127cc4e96695"/>
    <ds:schemaRef ds:uri="de4618fc-6149-4e3c-8d60-8c10e2c5f2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F45EE85-D329-43BC-933D-E535DF1A8A42}">
  <ds:schemaRefs>
    <ds:schemaRef ds:uri="http://purl.org/dc/elements/1.1/"/>
    <ds:schemaRef ds:uri="http://purl.org/dc/terms/"/>
    <ds:schemaRef ds:uri="http://schemas.microsoft.com/office/2006/metadata/properties"/>
    <ds:schemaRef ds:uri="http://schemas.microsoft.com/office/2006/documentManagement/types"/>
    <ds:schemaRef ds:uri="http://schemas.microsoft.com/sharepoint/v3"/>
    <ds:schemaRef ds:uri="http://schemas.microsoft.com/office/infopath/2007/PartnerControls"/>
    <ds:schemaRef ds:uri="http://schemas.openxmlformats.org/package/2006/metadata/core-properties"/>
    <ds:schemaRef ds:uri="de4618fc-6149-4e3c-8d60-8c10e2c5f294"/>
    <ds:schemaRef ds:uri="1c2d2333-52a8-4302-ac30-127cc4e96695"/>
    <ds:schemaRef ds:uri="http://www.w3.org/XML/1998/namespace"/>
    <ds:schemaRef ds:uri="http://purl.org/dc/dcmitype/"/>
  </ds:schemaRefs>
</ds:datastoreItem>
</file>

<file path=customXml/itemProps3.xml><?xml version="1.0" encoding="utf-8"?>
<ds:datastoreItem xmlns:ds="http://schemas.openxmlformats.org/officeDocument/2006/customXml" ds:itemID="{D600427C-0972-4C1A-A30C-364C5143B72E}">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120</TotalTime>
  <Words>2788</Words>
  <Application>Microsoft Office PowerPoint</Application>
  <PresentationFormat>Widescreen</PresentationFormat>
  <Paragraphs>337</Paragraphs>
  <Slides>18</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Aptos</vt:lpstr>
      <vt:lpstr>Arial</vt:lpstr>
      <vt:lpstr>Calibri</vt:lpstr>
      <vt:lpstr>Consolas</vt:lpstr>
      <vt:lpstr>Courier New</vt:lpstr>
      <vt:lpstr>Segoe Sans Display</vt:lpstr>
      <vt:lpstr>Segoe Sans Display Semibold</vt:lpstr>
      <vt:lpstr>Segoe UI</vt:lpstr>
      <vt:lpstr>Segoe UI Semibold</vt:lpstr>
      <vt:lpstr>Segoe UI Variable Display Semibold</vt:lpstr>
      <vt:lpstr>Segoe UI Variable Small Semibol</vt:lpstr>
      <vt:lpstr>Wingdings</vt:lpstr>
      <vt:lpstr>MS Ignite 16:9 Template Light</vt:lpstr>
      <vt:lpstr>Protect Against Data Loss &amp;  Insider Risk for M365 Copilot</vt:lpstr>
      <vt:lpstr>Problem Summary</vt:lpstr>
      <vt:lpstr>Common causes of Data loss &amp; Insider risk </vt:lpstr>
      <vt:lpstr>Protect Against Data Loss and Insider Risk for M365 Copilot</vt:lpstr>
      <vt:lpstr>Establish Visibility and Risk Awareness</vt:lpstr>
      <vt:lpstr>PowerPoint Presentation</vt:lpstr>
      <vt:lpstr>PowerPoint Presentation</vt:lpstr>
      <vt:lpstr>Establish Visibility and Risk Awareness</vt:lpstr>
      <vt:lpstr>PowerPoint Presentation</vt:lpstr>
      <vt:lpstr>Apply Protections to Copilot Interactions</vt:lpstr>
      <vt:lpstr>Apply Protections to Copilot Interactions</vt:lpstr>
      <vt:lpstr>Apply Protections to Copilot Interactions</vt:lpstr>
      <vt:lpstr>Monitor and Detect Risky Behavior </vt:lpstr>
      <vt:lpstr>Monitor and Detect Risky Behavior </vt:lpstr>
      <vt:lpstr>Monitor and Detect Risky Behavior </vt:lpstr>
      <vt:lpstr>Monitor and Detect Risky Behavior </vt:lpstr>
      <vt:lpstr>If Data Loss and Insider Risk aren’t addressed, they could lead to:  Disclosure of Confidential Information and Data Leakage.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Andrew Son</cp:lastModifiedBy>
  <cp:revision>1</cp:revision>
  <dcterms:created xsi:type="dcterms:W3CDTF">2024-07-18T14:14:27Z</dcterms:created>
  <dcterms:modified xsi:type="dcterms:W3CDTF">2025-11-10T22:39:55Z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0x010100CECAD3D0689E184DA8BA7028D9DC08CF</vt:lpwstr>
  </property>
  <property fmtid="{D5CDD505-2E9C-101B-9397-08002B2CF9AE}" pid="3" name="MediaServiceImageTags">
    <vt:lpwstr/>
  </property>
</Properties>
</file>